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6" r:id="rId2"/>
    <p:sldId id="257" r:id="rId3"/>
    <p:sldId id="258" r:id="rId4"/>
    <p:sldId id="259" r:id="rId5"/>
    <p:sldId id="408" r:id="rId6"/>
    <p:sldId id="443" r:id="rId7"/>
    <p:sldId id="372" r:id="rId8"/>
    <p:sldId id="385" r:id="rId9"/>
    <p:sldId id="464" r:id="rId10"/>
    <p:sldId id="445" r:id="rId11"/>
    <p:sldId id="462" r:id="rId12"/>
    <p:sldId id="479" r:id="rId13"/>
    <p:sldId id="484" r:id="rId14"/>
    <p:sldId id="450" r:id="rId15"/>
    <p:sldId id="475" r:id="rId16"/>
    <p:sldId id="477" r:id="rId17"/>
    <p:sldId id="451" r:id="rId18"/>
    <p:sldId id="452" r:id="rId19"/>
    <p:sldId id="467" r:id="rId20"/>
    <p:sldId id="471" r:id="rId21"/>
    <p:sldId id="454" r:id="rId22"/>
    <p:sldId id="455" r:id="rId23"/>
    <p:sldId id="456" r:id="rId24"/>
    <p:sldId id="418" r:id="rId25"/>
    <p:sldId id="459" r:id="rId26"/>
    <p:sldId id="463" r:id="rId27"/>
    <p:sldId id="482" r:id="rId28"/>
    <p:sldId id="460" r:id="rId29"/>
    <p:sldId id="465" r:id="rId30"/>
    <p:sldId id="485" r:id="rId31"/>
    <p:sldId id="483" r:id="rId32"/>
    <p:sldId id="457" r:id="rId33"/>
    <p:sldId id="461" r:id="rId34"/>
    <p:sldId id="466" r:id="rId35"/>
    <p:sldId id="444" r:id="rId36"/>
    <p:sldId id="470" r:id="rId37"/>
    <p:sldId id="427" r:id="rId38"/>
    <p:sldId id="383" r:id="rId39"/>
    <p:sldId id="280" r:id="rId40"/>
    <p:sldId id="260" r:id="rId41"/>
    <p:sldId id="262" r:id="rId42"/>
    <p:sldId id="264" r:id="rId43"/>
    <p:sldId id="265" r:id="rId44"/>
    <p:sldId id="263" r:id="rId45"/>
    <p:sldId id="269" r:id="rId46"/>
    <p:sldId id="268" r:id="rId47"/>
    <p:sldId id="270"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26"/>
    <p:restoredTop sz="94643"/>
  </p:normalViewPr>
  <p:slideViewPr>
    <p:cSldViewPr snapToGrid="0" snapToObjects="1" showGuides="1">
      <p:cViewPr varScale="1">
        <p:scale>
          <a:sx n="156" d="100"/>
          <a:sy n="156" d="100"/>
        </p:scale>
        <p:origin x="2520" y="176"/>
      </p:cViewPr>
      <p:guideLst>
        <p:guide orient="horz" pos="2183"/>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haradayoshiaki/Resarch/Result/result-sheet-ite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提案手法</c:v>
          </c:tx>
          <c:spPr>
            <a:solidFill>
              <a:schemeClr val="accent1"/>
            </a:solidFill>
            <a:ln>
              <a:noFill/>
            </a:ln>
            <a:effectLst/>
          </c:spPr>
          <c:invertIfNegative val="0"/>
          <c:errBars>
            <c:errBarType val="both"/>
            <c:errValType val="cust"/>
            <c:noEndCap val="0"/>
            <c:plus>
              <c:numRef>
                <c:f>Sheet2!$C$17:$C$19</c:f>
                <c:numCache>
                  <c:formatCode>General</c:formatCode>
                  <c:ptCount val="3"/>
                  <c:pt idx="0">
                    <c:v>951.40266165375056</c:v>
                  </c:pt>
                  <c:pt idx="1">
                    <c:v>1193.2429155396801</c:v>
                  </c:pt>
                  <c:pt idx="2">
                    <c:v>1190.1611016330701</c:v>
                  </c:pt>
                </c:numCache>
              </c:numRef>
            </c:plus>
            <c:minus>
              <c:numRef>
                <c:f>Sheet2!$C$17:$C$19</c:f>
                <c:numCache>
                  <c:formatCode>General</c:formatCode>
                  <c:ptCount val="3"/>
                  <c:pt idx="0">
                    <c:v>951.40266165375056</c:v>
                  </c:pt>
                  <c:pt idx="1">
                    <c:v>1193.2429155396801</c:v>
                  </c:pt>
                  <c:pt idx="2">
                    <c:v>1190.1611016330701</c:v>
                  </c:pt>
                </c:numCache>
              </c:numRef>
            </c:minus>
            <c:spPr>
              <a:noFill/>
              <a:ln w="9525" cap="flat" cmpd="sng" algn="ctr">
                <a:solidFill>
                  <a:schemeClr val="tx1">
                    <a:lumMod val="65000"/>
                    <a:lumOff val="35000"/>
                  </a:schemeClr>
                </a:solidFill>
                <a:round/>
              </a:ln>
              <a:effectLst/>
            </c:spPr>
          </c:errBars>
          <c:cat>
            <c:numRef>
              <c:f>Sheet2!$B$13:$B$15</c:f>
              <c:numCache>
                <c:formatCode>General</c:formatCode>
                <c:ptCount val="3"/>
                <c:pt idx="0">
                  <c:v>15</c:v>
                </c:pt>
                <c:pt idx="1">
                  <c:v>20</c:v>
                </c:pt>
                <c:pt idx="2">
                  <c:v>25</c:v>
                </c:pt>
              </c:numCache>
            </c:numRef>
          </c:cat>
          <c:val>
            <c:numRef>
              <c:f>Sheet2!$C$13:$C$15</c:f>
              <c:numCache>
                <c:formatCode>0.0</c:formatCode>
                <c:ptCount val="3"/>
                <c:pt idx="0" formatCode="0">
                  <c:v>6472.8034610778222</c:v>
                </c:pt>
                <c:pt idx="1">
                  <c:v>9011.997127593484</c:v>
                </c:pt>
                <c:pt idx="2">
                  <c:v>11903.630847938201</c:v>
                </c:pt>
              </c:numCache>
            </c:numRef>
          </c:val>
          <c:extLst>
            <c:ext xmlns:c16="http://schemas.microsoft.com/office/drawing/2014/chart" uri="{C3380CC4-5D6E-409C-BE32-E72D297353CC}">
              <c16:uniqueId val="{00000000-AFC9-2042-9C15-2571FAA5A4C8}"/>
            </c:ext>
          </c:extLst>
        </c:ser>
        <c:ser>
          <c:idx val="1"/>
          <c:order val="1"/>
          <c:tx>
            <c:v>従来手法</c:v>
          </c:tx>
          <c:spPr>
            <a:solidFill>
              <a:schemeClr val="accent4">
                <a:lumMod val="75000"/>
              </a:schemeClr>
            </a:solidFill>
            <a:ln>
              <a:noFill/>
            </a:ln>
            <a:effectLst/>
          </c:spPr>
          <c:invertIfNegative val="0"/>
          <c:errBars>
            <c:errBarType val="both"/>
            <c:errValType val="cust"/>
            <c:noEndCap val="0"/>
            <c:plus>
              <c:numRef>
                <c:f>Sheet2!$D$17:$D$19</c:f>
                <c:numCache>
                  <c:formatCode>General</c:formatCode>
                  <c:ptCount val="3"/>
                  <c:pt idx="0">
                    <c:v>970.88568733205705</c:v>
                  </c:pt>
                  <c:pt idx="1">
                    <c:v>1007.6509623598</c:v>
                  </c:pt>
                  <c:pt idx="2">
                    <c:v>1101.0549931932612</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numRef>
              <c:f>Sheet2!$B$13:$B$15</c:f>
              <c:numCache>
                <c:formatCode>General</c:formatCode>
                <c:ptCount val="3"/>
                <c:pt idx="0">
                  <c:v>15</c:v>
                </c:pt>
                <c:pt idx="1">
                  <c:v>20</c:v>
                </c:pt>
                <c:pt idx="2">
                  <c:v>25</c:v>
                </c:pt>
              </c:numCache>
            </c:numRef>
          </c:cat>
          <c:val>
            <c:numRef>
              <c:f>Sheet2!$D$13:$D$15</c:f>
              <c:numCache>
                <c:formatCode>0.0</c:formatCode>
                <c:ptCount val="3"/>
                <c:pt idx="0">
                  <c:v>8432.9509100121559</c:v>
                </c:pt>
                <c:pt idx="1">
                  <c:v>10500.114470342225</c:v>
                </c:pt>
                <c:pt idx="2">
                  <c:v>12997.67202346972</c:v>
                </c:pt>
              </c:numCache>
            </c:numRef>
          </c:val>
          <c:extLst>
            <c:ext xmlns:c16="http://schemas.microsoft.com/office/drawing/2014/chart" uri="{C3380CC4-5D6E-409C-BE32-E72D297353CC}">
              <c16:uniqueId val="{00000001-AFC9-2042-9C15-2571FAA5A4C8}"/>
            </c:ext>
          </c:extLst>
        </c:ser>
        <c:dLbls>
          <c:showLegendKey val="0"/>
          <c:showVal val="0"/>
          <c:showCatName val="0"/>
          <c:showSerName val="0"/>
          <c:showPercent val="0"/>
          <c:showBubbleSize val="0"/>
        </c:dLbls>
        <c:gapWidth val="219"/>
        <c:overlap val="-27"/>
        <c:axId val="1167683424"/>
        <c:axId val="1138161008"/>
      </c:barChart>
      <c:catAx>
        <c:axId val="116768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1138161008"/>
        <c:crosses val="autoZero"/>
        <c:auto val="1"/>
        <c:lblAlgn val="ctr"/>
        <c:lblOffset val="100"/>
        <c:noMultiLvlLbl val="0"/>
      </c:catAx>
      <c:valAx>
        <c:axId val="11381610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6768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提案手法</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EB72-FB47-A6C5-0B0EE1FAA7A4}"/>
            </c:ext>
          </c:extLst>
        </c:ser>
        <c:ser>
          <c:idx val="1"/>
          <c:order val="1"/>
          <c:tx>
            <c:strRef>
              <c:f>Sheet3!$G$1</c:f>
              <c:strCache>
                <c:ptCount val="1"/>
                <c:pt idx="0">
                  <c:v>従来手法</c:v>
                </c:pt>
              </c:strCache>
            </c:strRef>
          </c:tx>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1-EB72-FB47-A6C5-0B0EE1FAA7A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1105151840"/>
        <c:crosses val="autoZero"/>
        <c:auto val="1"/>
        <c:lblAlgn val="ctr"/>
        <c:lblOffset val="100"/>
        <c:noMultiLvlLbl val="0"/>
      </c:catAx>
      <c:valAx>
        <c:axId val="110515184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Padding Method</c:v>
                </c:pt>
                <c:pt idx="1">
                  <c:v>利益</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13C1-6B42-9886-59B761F2415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05151840"/>
        <c:crossesAt val="0"/>
        <c:auto val="1"/>
        <c:lblAlgn val="ctr"/>
        <c:lblOffset val="100"/>
        <c:noMultiLvlLbl val="0"/>
      </c:catAx>
      <c:valAx>
        <c:axId val="1105151840"/>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0-61B7-BA48-8CDB-4FE0EAF20FF0}"/>
            </c:ext>
          </c:extLst>
        </c:ser>
        <c:dLbls>
          <c:showLegendKey val="0"/>
          <c:showVal val="0"/>
          <c:showCatName val="0"/>
          <c:showSerName val="0"/>
          <c:showPercent val="0"/>
          <c:showBubbleSize val="0"/>
        </c:dLbls>
        <c:gapWidth val="219"/>
        <c:overlap val="-27"/>
        <c:axId val="1105553872"/>
        <c:axId val="1103352160"/>
      </c:barChart>
      <c:catAx>
        <c:axId val="1105553872"/>
        <c:scaling>
          <c:orientation val="minMax"/>
        </c:scaling>
        <c:delete val="0"/>
        <c:axPos val="b"/>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103352160"/>
        <c:crosses val="autoZero"/>
        <c:auto val="1"/>
        <c:lblAlgn val="ctr"/>
        <c:lblOffset val="100"/>
        <c:noMultiLvlLbl val="0"/>
      </c:catAx>
      <c:valAx>
        <c:axId val="110335216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11055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Padding Method</c:v>
                </c:pt>
                <c:pt idx="1">
                  <c:v>利益</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13C1-6B42-9886-59B761F2415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05151840"/>
        <c:crossesAt val="0"/>
        <c:auto val="1"/>
        <c:lblAlgn val="ctr"/>
        <c:lblOffset val="100"/>
        <c:noMultiLvlLbl val="0"/>
      </c:catAx>
      <c:valAx>
        <c:axId val="1105151840"/>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0-D5B4-A84B-9307-AAF5C6097F6D}"/>
            </c:ext>
          </c:extLst>
        </c:ser>
        <c:dLbls>
          <c:showLegendKey val="0"/>
          <c:showVal val="0"/>
          <c:showCatName val="0"/>
          <c:showSerName val="0"/>
          <c:showPercent val="0"/>
          <c:showBubbleSize val="0"/>
        </c:dLbls>
        <c:gapWidth val="219"/>
        <c:overlap val="-27"/>
        <c:axId val="1105553872"/>
        <c:axId val="1103352160"/>
      </c:barChart>
      <c:catAx>
        <c:axId val="1105553872"/>
        <c:scaling>
          <c:orientation val="minMax"/>
        </c:scaling>
        <c:delete val="0"/>
        <c:axPos val="b"/>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103352160"/>
        <c:crosses val="autoZero"/>
        <c:auto val="1"/>
        <c:lblAlgn val="ctr"/>
        <c:lblOffset val="100"/>
        <c:noMultiLvlLbl val="0"/>
      </c:catAx>
      <c:valAx>
        <c:axId val="110335216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11055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ダブルオークション </c:v>
                </c:pt>
              </c:strCache>
            </c:strRef>
          </c:tx>
          <c:spPr>
            <a:solidFill>
              <a:schemeClr val="accent1"/>
            </a:solidFill>
            <a:ln w="31750">
              <a:solidFill>
                <a:srgbClr val="0096FF"/>
              </a:solidFill>
            </a:ln>
            <a:effectLst/>
          </c:spPr>
          <c:invertIfNegative val="0"/>
          <c:errBars>
            <c:errBarType val="both"/>
            <c:errValType val="cust"/>
            <c:noEndCap val="0"/>
            <c:plus>
              <c:numRef>
                <c:f>Sheet1!$B$12:$B$18</c:f>
                <c:numCache>
                  <c:formatCode>General</c:formatCode>
                  <c:ptCount val="7"/>
                  <c:pt idx="0">
                    <c:v>9.3301293262512495E-3</c:v>
                  </c:pt>
                  <c:pt idx="1">
                    <c:v>2.7148162899263098E-2</c:v>
                  </c:pt>
                  <c:pt idx="2">
                    <c:v>1.1980551017044955E-2</c:v>
                  </c:pt>
                  <c:pt idx="3">
                    <c:v>1.3218156467349307E-2</c:v>
                  </c:pt>
                  <c:pt idx="4">
                    <c:v>3.9044968845639842E-2</c:v>
                  </c:pt>
                  <c:pt idx="5">
                    <c:v>2.0313842422530721E-2</c:v>
                  </c:pt>
                  <c:pt idx="6">
                    <c:v>1.3636291374483271E-2</c:v>
                  </c:pt>
                </c:numCache>
              </c:numRef>
            </c:plus>
            <c:minus>
              <c:numRef>
                <c:f>Sheet1!$B$12:$B$18</c:f>
                <c:numCache>
                  <c:formatCode>General</c:formatCode>
                  <c:ptCount val="7"/>
                  <c:pt idx="0">
                    <c:v>9.3301293262512495E-3</c:v>
                  </c:pt>
                  <c:pt idx="1">
                    <c:v>2.7148162899263098E-2</c:v>
                  </c:pt>
                  <c:pt idx="2">
                    <c:v>1.1980551017044955E-2</c:v>
                  </c:pt>
                  <c:pt idx="3">
                    <c:v>1.3218156467349307E-2</c:v>
                  </c:pt>
                  <c:pt idx="4">
                    <c:v>3.9044968845639842E-2</c:v>
                  </c:pt>
                  <c:pt idx="5">
                    <c:v>2.0313842422530721E-2</c:v>
                  </c:pt>
                  <c:pt idx="6">
                    <c:v>1.3636291374483271E-2</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Sheet1!$B$2:$B$8</c:f>
              <c:numCache>
                <c:formatCode>0.0%</c:formatCode>
                <c:ptCount val="7"/>
                <c:pt idx="0">
                  <c:v>0.98471041912398971</c:v>
                </c:pt>
                <c:pt idx="1">
                  <c:v>0.97149789346239213</c:v>
                </c:pt>
                <c:pt idx="2">
                  <c:v>0.96991576775479804</c:v>
                </c:pt>
                <c:pt idx="3">
                  <c:v>0.95691313043155246</c:v>
                </c:pt>
                <c:pt idx="4">
                  <c:v>0.91971125294277667</c:v>
                </c:pt>
                <c:pt idx="5">
                  <c:v>0.88569684140564886</c:v>
                </c:pt>
                <c:pt idx="6">
                  <c:v>0.8409277343084165</c:v>
                </c:pt>
              </c:numCache>
            </c:numRef>
          </c:val>
          <c:extLst>
            <c:ext xmlns:c16="http://schemas.microsoft.com/office/drawing/2014/chart" uri="{C3380CC4-5D6E-409C-BE32-E72D297353CC}">
              <c16:uniqueId val="{00000000-9019-C440-9016-E1B4EF201FBA}"/>
            </c:ext>
          </c:extLst>
        </c:ser>
        <c:ser>
          <c:idx val="1"/>
          <c:order val="1"/>
          <c:tx>
            <c:strRef>
              <c:f>Sheet1!$C$1</c:f>
              <c:strCache>
                <c:ptCount val="1"/>
                <c:pt idx="0">
                  <c:v>シングルオークション</c:v>
                </c:pt>
              </c:strCache>
            </c:strRef>
          </c:tx>
          <c:spPr>
            <a:solidFill>
              <a:schemeClr val="accent2"/>
            </a:solidFill>
            <a:ln w="31750">
              <a:solidFill>
                <a:srgbClr val="FF40FF"/>
              </a:solidFill>
            </a:ln>
            <a:effectLst/>
          </c:spPr>
          <c:invertIfNegative val="0"/>
          <c:errBars>
            <c:errBarType val="both"/>
            <c:errValType val="cust"/>
            <c:noEndCap val="0"/>
            <c:plus>
              <c:numRef>
                <c:f>Sheet1!$C$12:$C$18</c:f>
                <c:numCache>
                  <c:formatCode>General</c:formatCode>
                  <c:ptCount val="7"/>
                  <c:pt idx="0">
                    <c:v>1.1557597862353932E-2</c:v>
                  </c:pt>
                  <c:pt idx="1">
                    <c:v>3.2095340172174698E-2</c:v>
                  </c:pt>
                  <c:pt idx="2">
                    <c:v>2.0672461394190291E-2</c:v>
                  </c:pt>
                  <c:pt idx="3">
                    <c:v>1.7082908956752779E-2</c:v>
                  </c:pt>
                  <c:pt idx="4">
                    <c:v>2.4069338527212981E-2</c:v>
                  </c:pt>
                  <c:pt idx="5">
                    <c:v>1.7322440724503604E-2</c:v>
                  </c:pt>
                  <c:pt idx="6">
                    <c:v>1.2146891676356771E-2</c:v>
                  </c:pt>
                </c:numCache>
              </c:numRef>
            </c:plus>
            <c:minus>
              <c:numRef>
                <c:f>Sheet1!$C$12:$C$18</c:f>
                <c:numCache>
                  <c:formatCode>General</c:formatCode>
                  <c:ptCount val="7"/>
                  <c:pt idx="0">
                    <c:v>1.1557597862353932E-2</c:v>
                  </c:pt>
                  <c:pt idx="1">
                    <c:v>3.2095340172174698E-2</c:v>
                  </c:pt>
                  <c:pt idx="2">
                    <c:v>2.0672461394190291E-2</c:v>
                  </c:pt>
                  <c:pt idx="3">
                    <c:v>1.7082908956752779E-2</c:v>
                  </c:pt>
                  <c:pt idx="4">
                    <c:v>2.4069338527212981E-2</c:v>
                  </c:pt>
                  <c:pt idx="5">
                    <c:v>1.7322440724503604E-2</c:v>
                  </c:pt>
                  <c:pt idx="6">
                    <c:v>1.2146891676356771E-2</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Sheet1!$C$2:$C$8</c:f>
              <c:numCache>
                <c:formatCode>0.0%</c:formatCode>
                <c:ptCount val="7"/>
                <c:pt idx="0">
                  <c:v>0.97713324488952369</c:v>
                </c:pt>
                <c:pt idx="1">
                  <c:v>0.96329524620429829</c:v>
                </c:pt>
                <c:pt idx="2">
                  <c:v>0.94164845435431599</c:v>
                </c:pt>
                <c:pt idx="3">
                  <c:v>0.88984658696149999</c:v>
                </c:pt>
                <c:pt idx="4">
                  <c:v>0.84670751564250768</c:v>
                </c:pt>
                <c:pt idx="5">
                  <c:v>0.80069653654584205</c:v>
                </c:pt>
                <c:pt idx="6">
                  <c:v>0.75324983584361715</c:v>
                </c:pt>
              </c:numCache>
            </c:numRef>
          </c:val>
          <c:extLst>
            <c:ext xmlns:c16="http://schemas.microsoft.com/office/drawing/2014/chart" uri="{C3380CC4-5D6E-409C-BE32-E72D297353CC}">
              <c16:uniqueId val="{00000001-9019-C440-9016-E1B4EF201FBA}"/>
            </c:ext>
          </c:extLst>
        </c:ser>
        <c:ser>
          <c:idx val="2"/>
          <c:order val="2"/>
          <c:tx>
            <c:strRef>
              <c:f>Sheet1!$D$1</c:f>
              <c:strCache>
                <c:ptCount val="1"/>
                <c:pt idx="0">
                  <c:v>リソース共有なし</c:v>
                </c:pt>
              </c:strCache>
            </c:strRef>
          </c:tx>
          <c:spPr>
            <a:solidFill>
              <a:schemeClr val="accent3"/>
            </a:solidFill>
            <a:ln w="31750">
              <a:noFill/>
            </a:ln>
            <a:effectLst/>
          </c:spPr>
          <c:invertIfNegative val="0"/>
          <c:errBars>
            <c:errBarType val="both"/>
            <c:errValType val="cust"/>
            <c:noEndCap val="0"/>
            <c:plus>
              <c:numRef>
                <c:f>Sheet1!$D$12:$D$18</c:f>
                <c:numCache>
                  <c:formatCode>General</c:formatCode>
                  <c:ptCount val="7"/>
                  <c:pt idx="0">
                    <c:v>4.9362452635520575E-3</c:v>
                  </c:pt>
                  <c:pt idx="1">
                    <c:v>7.773869613540897E-3</c:v>
                  </c:pt>
                  <c:pt idx="2">
                    <c:v>5.6815592325914098E-3</c:v>
                  </c:pt>
                  <c:pt idx="3">
                    <c:v>5.8713183275661638E-3</c:v>
                  </c:pt>
                  <c:pt idx="4">
                    <c:v>5.8774598052561793E-3</c:v>
                  </c:pt>
                  <c:pt idx="5">
                    <c:v>4.3697765801954374E-3</c:v>
                  </c:pt>
                  <c:pt idx="6">
                    <c:v>4.1094956377986849E-3</c:v>
                  </c:pt>
                </c:numCache>
              </c:numRef>
            </c:plus>
            <c:minus>
              <c:numRef>
                <c:f>Sheet1!$D$12:$D$18</c:f>
                <c:numCache>
                  <c:formatCode>General</c:formatCode>
                  <c:ptCount val="7"/>
                  <c:pt idx="0">
                    <c:v>4.9362452635520575E-3</c:v>
                  </c:pt>
                  <c:pt idx="1">
                    <c:v>7.773869613540897E-3</c:v>
                  </c:pt>
                  <c:pt idx="2">
                    <c:v>5.6815592325914098E-3</c:v>
                  </c:pt>
                  <c:pt idx="3">
                    <c:v>5.8713183275661638E-3</c:v>
                  </c:pt>
                  <c:pt idx="4">
                    <c:v>5.8774598052561793E-3</c:v>
                  </c:pt>
                  <c:pt idx="5">
                    <c:v>4.3697765801954374E-3</c:v>
                  </c:pt>
                  <c:pt idx="6">
                    <c:v>4.1094956377986849E-3</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Sheet1!$D$2:$D$8</c:f>
              <c:numCache>
                <c:formatCode>0.0%</c:formatCode>
                <c:ptCount val="7"/>
                <c:pt idx="0">
                  <c:v>0.85419406935070086</c:v>
                </c:pt>
                <c:pt idx="1">
                  <c:v>0.79802514278544778</c:v>
                </c:pt>
                <c:pt idx="2">
                  <c:v>0.74954706658284731</c:v>
                </c:pt>
                <c:pt idx="3">
                  <c:v>0.69928849087937572</c:v>
                </c:pt>
                <c:pt idx="4">
                  <c:v>0.64893038011932536</c:v>
                </c:pt>
                <c:pt idx="5">
                  <c:v>0.6025135322141848</c:v>
                </c:pt>
                <c:pt idx="6">
                  <c:v>0.55006204997719554</c:v>
                </c:pt>
              </c:numCache>
            </c:numRef>
          </c:val>
          <c:extLst>
            <c:ext xmlns:c16="http://schemas.microsoft.com/office/drawing/2014/chart" uri="{C3380CC4-5D6E-409C-BE32-E72D297353CC}">
              <c16:uniqueId val="{00000002-9019-C440-9016-E1B4EF201FBA}"/>
            </c:ext>
          </c:extLst>
        </c:ser>
        <c:dLbls>
          <c:showLegendKey val="0"/>
          <c:showVal val="0"/>
          <c:showCatName val="0"/>
          <c:showSerName val="0"/>
          <c:showPercent val="0"/>
          <c:showBubbleSize val="0"/>
        </c:dLbls>
        <c:gapWidth val="150"/>
        <c:axId val="102964463"/>
        <c:axId val="101237311"/>
      </c:barChart>
      <c:catAx>
        <c:axId val="102964463"/>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ja-JP"/>
          </a:p>
        </c:txPr>
        <c:crossAx val="101237311"/>
        <c:crosses val="autoZero"/>
        <c:auto val="1"/>
        <c:lblAlgn val="ctr"/>
        <c:lblOffset val="100"/>
        <c:noMultiLvlLbl val="0"/>
      </c:catAx>
      <c:valAx>
        <c:axId val="101237311"/>
        <c:scaling>
          <c:orientation val="minMax"/>
          <c:max val="1"/>
        </c:scaling>
        <c:delete val="0"/>
        <c:axPos val="l"/>
        <c:majorGridlines>
          <c:spPr>
            <a:ln w="6350" cap="flat" cmpd="sng" algn="ctr">
              <a:solidFill>
                <a:schemeClr val="tx1">
                  <a:tint val="75000"/>
                </a:schemeClr>
              </a:solidFill>
              <a:prstDash val="solid"/>
              <a:round/>
            </a:ln>
            <a:effectLst/>
          </c:spPr>
        </c:majorGridlines>
        <c:numFmt formatCode="0.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ja-JP"/>
          </a:p>
        </c:txPr>
        <c:crossAx val="102964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ja-JP"/>
        </a:p>
      </c:txPr>
    </c:legend>
    <c:plotVisOnly val="1"/>
    <c:dispBlanksAs val="gap"/>
    <c:showDLblsOverMax val="0"/>
    <c:extLst/>
  </c:chart>
  <c:spPr>
    <a:noFill/>
    <a:ln w="6350" cap="flat" cmpd="sng" algn="ctr">
      <a:noFill/>
      <a:prstDash val="solid"/>
      <a:miter lim="800000"/>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7">
  <a:schemeClr val="accent4"/>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AC41-4F73-444B-9B7A-3CF4D90944B2}" type="datetimeFigureOut">
              <a:rPr kumimoji="1" lang="ja-JP" altLang="en-US" smtClean="0"/>
              <a:t>2019/9/8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F1796-035A-6445-B37C-112591DFAA32}" type="slidenum">
              <a:rPr kumimoji="1" lang="ja-JP" altLang="en-US" smtClean="0"/>
              <a:t>‹#›</a:t>
            </a:fld>
            <a:endParaRPr kumimoji="1" lang="ja-JP" altLang="en-US"/>
          </a:p>
        </p:txBody>
      </p:sp>
    </p:spTree>
    <p:extLst>
      <p:ext uri="{BB962C8B-B14F-4D97-AF65-F5344CB8AC3E}">
        <p14:creationId xmlns:p14="http://schemas.microsoft.com/office/powerpoint/2010/main" val="23020360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箇条書き">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6" name="テキスト プレースホルダー 3">
            <a:extLst>
              <a:ext uri="{FF2B5EF4-FFF2-40B4-BE49-F238E27FC236}">
                <a16:creationId xmlns:a16="http://schemas.microsoft.com/office/drawing/2014/main" id="{86FE1875-9518-4044-A163-B7E869F4C09C}"/>
              </a:ext>
            </a:extLst>
          </p:cNvPr>
          <p:cNvSpPr>
            <a:spLocks noGrp="1"/>
          </p:cNvSpPr>
          <p:nvPr>
            <p:ph type="body" sz="quarter" idx="13"/>
          </p:nvPr>
        </p:nvSpPr>
        <p:spPr>
          <a:xfrm>
            <a:off x="628650" y="1347350"/>
            <a:ext cx="7886700" cy="4241256"/>
          </a:xfrm>
        </p:spPr>
        <p:txBody>
          <a:bodyPr>
            <a:normAutofit/>
          </a:bodyPr>
          <a:lstStyle>
            <a:lvl1pPr marL="128588" indent="-128588">
              <a:lnSpc>
                <a:spcPct val="120000"/>
              </a:lnSpc>
              <a:buFont typeface="Wingdings" panose="05000000000000000000" pitchFamily="2" charset="2"/>
              <a:buChar char="n"/>
              <a:defRPr sz="2200"/>
            </a:lvl1pPr>
            <a:lvl2pPr>
              <a:defRPr>
                <a:solidFill>
                  <a:schemeClr val="tx2"/>
                </a:solidFill>
              </a:defRPr>
            </a:lvl2pPr>
            <a:lvl3pPr>
              <a:defRPr>
                <a:solidFill>
                  <a:schemeClr val="tx1">
                    <a:lumMod val="75000"/>
                    <a:lumOff val="25000"/>
                  </a:schemeClr>
                </a:solidFill>
              </a:defRPr>
            </a:lvl3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タイトル プレースホルダー 14">
            <a:extLst>
              <a:ext uri="{FF2B5EF4-FFF2-40B4-BE49-F238E27FC236}">
                <a16:creationId xmlns:a16="http://schemas.microsoft.com/office/drawing/2014/main" id="{E21BA2F7-731E-C14F-9545-47371491BDB7}"/>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40058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48525"/>
            <a:ext cx="7886700" cy="4437879"/>
          </a:xfrm>
          <a:prstGeom prst="rect">
            <a:avLst/>
          </a:prstGeom>
        </p:spPr>
        <p:txBody>
          <a:bodyPr/>
          <a:lstStyle>
            <a:lvl1pPr>
              <a:defRPr>
                <a:solidFill>
                  <a:schemeClr val="tx1"/>
                </a:solidFill>
              </a:defRPr>
            </a:lvl1pPr>
            <a:lvl2pPr>
              <a:defRPr>
                <a:solidFill>
                  <a:schemeClr val="tx2"/>
                </a:solidFill>
              </a:defRPr>
            </a:lvl2pPr>
            <a:lvl3pPr>
              <a:defRPr sz="1500">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6" name="タイトル プレースホルダー 14">
            <a:extLst>
              <a:ext uri="{FF2B5EF4-FFF2-40B4-BE49-F238E27FC236}">
                <a16:creationId xmlns:a16="http://schemas.microsoft.com/office/drawing/2014/main" id="{EF430570-51D6-3D48-8BD6-80F5BB1E205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94148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5" name="タイトル プレースホルダー 14">
            <a:extLst>
              <a:ext uri="{FF2B5EF4-FFF2-40B4-BE49-F238E27FC236}">
                <a16:creationId xmlns:a16="http://schemas.microsoft.com/office/drawing/2014/main" id="{1E0A43E9-725F-3941-BC0A-A0541A7D6C31}"/>
              </a:ext>
            </a:extLst>
          </p:cNvPr>
          <p:cNvSpPr>
            <a:spLocks noGrp="1"/>
          </p:cNvSpPr>
          <p:nvPr>
            <p:ph type="title"/>
          </p:nvPr>
        </p:nvSpPr>
        <p:spPr>
          <a:xfrm>
            <a:off x="628650" y="243084"/>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959300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縦分割">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cxnSp>
        <p:nvCxnSpPr>
          <p:cNvPr id="6" name="直線コネクタ 5"/>
          <p:cNvCxnSpPr/>
          <p:nvPr/>
        </p:nvCxnSpPr>
        <p:spPr>
          <a:xfrm>
            <a:off x="4572000" y="891002"/>
            <a:ext cx="0" cy="5969813"/>
          </a:xfrm>
          <a:prstGeom prst="line">
            <a:avLst/>
          </a:prstGeom>
          <a:ln w="2222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タイトル プレースホルダー 14">
            <a:extLst>
              <a:ext uri="{FF2B5EF4-FFF2-40B4-BE49-F238E27FC236}">
                <a16:creationId xmlns:a16="http://schemas.microsoft.com/office/drawing/2014/main" id="{3B1E294E-E64D-2944-8FDB-EBF02E404AE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131476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endParaRPr kumimoji="1" lang="ja-JP" altLang="en-US"/>
          </a:p>
        </p:txBody>
      </p:sp>
      <p:sp>
        <p:nvSpPr>
          <p:cNvPr id="3" name="スライド番号プレースホルダー 2"/>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21569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1701"/>
            <a:ext cx="7772400" cy="2125300"/>
          </a:xfrm>
          <a:prstGeom prst="rect">
            <a:avLst/>
          </a:prstGeom>
        </p:spPr>
        <p:txBody>
          <a:bodyPr anchor="ctr">
            <a:normAutofit/>
          </a:bodyPr>
          <a:lstStyle>
            <a:lvl1pPr algn="ctr">
              <a:defRPr sz="33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426927" y="4446523"/>
            <a:ext cx="2717074" cy="1291202"/>
          </a:xfrm>
          <a:prstGeom prst="rect">
            <a:avLst/>
          </a:prstGeo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テキスト プレースホルダー 6"/>
          <p:cNvSpPr>
            <a:spLocks noGrp="1"/>
          </p:cNvSpPr>
          <p:nvPr>
            <p:ph type="body" sz="quarter" idx="14"/>
          </p:nvPr>
        </p:nvSpPr>
        <p:spPr>
          <a:xfrm>
            <a:off x="685801" y="232058"/>
            <a:ext cx="3111137" cy="547688"/>
          </a:xfrm>
          <a:prstGeom prst="rect">
            <a:avLst/>
          </a:prstGeom>
        </p:spPr>
        <p:txBody>
          <a:bodyPr anchor="b"/>
          <a:lstStyle>
            <a:lvl1pPr marL="0" indent="0">
              <a:lnSpc>
                <a:spcPct val="100000"/>
              </a:lnSpc>
              <a:buNone/>
              <a:defRPr baseline="0">
                <a:solidFill>
                  <a:schemeClr val="accent3"/>
                </a:solidFill>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フッター プレースホルダー 7"/>
          <p:cNvSpPr>
            <a:spLocks noGrp="1"/>
          </p:cNvSpPr>
          <p:nvPr>
            <p:ph type="ftr" sz="quarter" idx="15"/>
          </p:nvPr>
        </p:nvSpPr>
        <p:spPr/>
        <p:txBody>
          <a:bodyPr/>
          <a:lstStyle/>
          <a:p>
            <a:endParaRPr kumimoji="1" lang="ja-JP" altLang="en-US"/>
          </a:p>
        </p:txBody>
      </p:sp>
      <p:sp>
        <p:nvSpPr>
          <p:cNvPr id="9" name="スライド番号プレースホルダー 8"/>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3751771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テキスト(真ん中)">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3224510"/>
            <a:ext cx="7886700" cy="661690"/>
          </a:xfrm>
          <a:prstGeom prst="rect">
            <a:avLst/>
          </a:prstGeom>
        </p:spPr>
        <p:txBody>
          <a:bodyPr>
            <a:noAutofit/>
          </a:bodyPr>
          <a:lstStyle>
            <a:lvl1pPr marL="0" indent="0" algn="ctr">
              <a:buNone/>
              <a:defRPr sz="3200"/>
            </a:lvl1pPr>
          </a:lstStyle>
          <a:p>
            <a:pPr lvl="0"/>
            <a:r>
              <a:rPr kumimoji="1" lang="ja-JP" altLang="en-US" dirty="0"/>
              <a:t>テキスト</a:t>
            </a:r>
          </a:p>
        </p:txBody>
      </p:sp>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8" name="タイトル プレースホルダー 14">
            <a:extLst>
              <a:ext uri="{FF2B5EF4-FFF2-40B4-BE49-F238E27FC236}">
                <a16:creationId xmlns:a16="http://schemas.microsoft.com/office/drawing/2014/main" id="{5E82F4FE-6BDC-134E-864F-6987C4CA897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79319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テキスト(真ん中)">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6" name="タイトル プレースホルダー 14">
            <a:extLst>
              <a:ext uri="{FF2B5EF4-FFF2-40B4-BE49-F238E27FC236}">
                <a16:creationId xmlns:a16="http://schemas.microsoft.com/office/drawing/2014/main" id="{0CC5F3ED-2701-D443-B9F1-01E93CEDCE2A}"/>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877407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図見出し箇条書き">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5"/>
          </p:nvPr>
        </p:nvSpPr>
        <p:spPr>
          <a:xfrm>
            <a:off x="3" y="6139543"/>
            <a:ext cx="8515350" cy="721270"/>
          </a:xfrm>
        </p:spPr>
        <p:txBody>
          <a:bodyPr/>
          <a:lstStyle/>
          <a:p>
            <a:endParaRPr kumimoji="1" lang="ja-JP" altLang="en-US"/>
          </a:p>
        </p:txBody>
      </p:sp>
      <p:sp>
        <p:nvSpPr>
          <p:cNvPr id="3" name="スライド番号プレースホルダー 2"/>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
        <p:nvSpPr>
          <p:cNvPr id="9" name="テキスト プレースホルダー 8"/>
          <p:cNvSpPr>
            <a:spLocks noGrp="1"/>
          </p:cNvSpPr>
          <p:nvPr>
            <p:ph type="body" sz="quarter" idx="14" hasCustomPrompt="1"/>
          </p:nvPr>
        </p:nvSpPr>
        <p:spPr>
          <a:xfrm>
            <a:off x="4104000" y="945214"/>
            <a:ext cx="5040000" cy="533400"/>
          </a:xfrm>
          <a:prstGeom prst="rect">
            <a:avLst/>
          </a:prstGeom>
        </p:spPr>
        <p:txBody>
          <a:bodyPr anchor="b">
            <a:noAutofit/>
          </a:bodyPr>
          <a:lstStyle>
            <a:lvl1pPr>
              <a:defRPr sz="1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0" name="テキスト プレースホルダー 6"/>
          <p:cNvSpPr>
            <a:spLocks noGrp="1"/>
          </p:cNvSpPr>
          <p:nvPr>
            <p:ph type="body" sz="quarter" idx="13" hasCustomPrompt="1"/>
          </p:nvPr>
        </p:nvSpPr>
        <p:spPr>
          <a:xfrm>
            <a:off x="4103999" y="1490493"/>
            <a:ext cx="5040000" cy="3966850"/>
          </a:xfrm>
          <a:prstGeom prst="rect">
            <a:avLst/>
          </a:prstGeom>
        </p:spPr>
        <p:txBody>
          <a:bodyPr>
            <a:normAutofit/>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11" name="タイトル プレースホルダー 14">
            <a:extLst>
              <a:ext uri="{FF2B5EF4-FFF2-40B4-BE49-F238E27FC236}">
                <a16:creationId xmlns:a16="http://schemas.microsoft.com/office/drawing/2014/main" id="{37F5DA42-51BB-EB4B-AF89-FC03382992B0}"/>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094046034"/>
      </p:ext>
    </p:extLst>
  </p:cSld>
  <p:clrMapOvr>
    <a:masterClrMapping/>
  </p:clrMapOvr>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見出し-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1763805"/>
            <a:ext cx="7511740" cy="3078163"/>
          </a:xfrm>
          <a:prstGeom prst="rect">
            <a:avLst/>
          </a:prstGeom>
        </p:spPr>
        <p:txBody>
          <a:bodyPr/>
          <a:lstStyle>
            <a:lvl1pPr marL="257175" indent="-257175">
              <a:lnSpc>
                <a:spcPct val="120000"/>
              </a:lnSpc>
              <a:buFont typeface="Wingdings" charset="2"/>
              <a:buChar char="n"/>
              <a:defRPr sz="2000">
                <a:solidFill>
                  <a:schemeClr val="tx2"/>
                </a:solidFill>
              </a:defRPr>
            </a:lvl1pPr>
          </a:lstStyle>
          <a:p>
            <a:pPr lvl="0"/>
            <a:r>
              <a:rPr kumimoji="1" lang="ja-JP" altLang="en-US" dirty="0"/>
              <a:t>箇条書き</a:t>
            </a:r>
          </a:p>
        </p:txBody>
      </p:sp>
      <p:sp>
        <p:nvSpPr>
          <p:cNvPr id="9" name="テキスト プレースホルダー 8"/>
          <p:cNvSpPr>
            <a:spLocks noGrp="1"/>
          </p:cNvSpPr>
          <p:nvPr>
            <p:ph type="body" sz="quarter" idx="14" hasCustomPrompt="1"/>
          </p:nvPr>
        </p:nvSpPr>
        <p:spPr>
          <a:xfrm>
            <a:off x="628650" y="1214530"/>
            <a:ext cx="7511740" cy="549275"/>
          </a:xfrm>
          <a:prstGeom prst="rect">
            <a:avLst/>
          </a:prstGeom>
        </p:spPr>
        <p:txBody>
          <a:bodyPr anchor="b">
            <a:normAutofit/>
          </a:bodyPr>
          <a:lstStyle>
            <a:lvl1pPr marL="0" indent="0">
              <a:buFontTx/>
              <a:buNone/>
              <a:defRPr sz="2400" b="1">
                <a:solidFill>
                  <a:schemeClr val="accent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1" lang="ja-JP" altLang="en-US" dirty="0"/>
              <a:t>見出し</a:t>
            </a:r>
          </a:p>
        </p:txBody>
      </p:sp>
      <p:sp>
        <p:nvSpPr>
          <p:cNvPr id="8" name="タイトル 7"/>
          <p:cNvSpPr>
            <a:spLocks noGrp="1"/>
          </p:cNvSpPr>
          <p:nvPr>
            <p:ph type="title"/>
          </p:nvPr>
        </p:nvSpPr>
        <p:spPr>
          <a:xfrm>
            <a:off x="628650" y="235131"/>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2" name="フッター プレースホルダー 1"/>
          <p:cNvSpPr>
            <a:spLocks noGrp="1"/>
          </p:cNvSpPr>
          <p:nvPr>
            <p:ph type="ftr" sz="quarter" idx="15"/>
          </p:nvPr>
        </p:nvSpPr>
        <p:spPr/>
        <p:txBody>
          <a:bodyPr/>
          <a:lstStyle/>
          <a:p>
            <a:endParaRPr lang="ja-JP" altLang="en-US" dirty="0">
              <a:solidFill>
                <a:srgbClr val="323232"/>
              </a:solidFill>
            </a:endParaRPr>
          </a:p>
        </p:txBody>
      </p:sp>
      <p:sp>
        <p:nvSpPr>
          <p:cNvPr id="3" name="スライド番号プレースホルダー 2"/>
          <p:cNvSpPr>
            <a:spLocks noGrp="1"/>
          </p:cNvSpPr>
          <p:nvPr>
            <p:ph type="sldNum" sz="quarter" idx="16"/>
          </p:nvPr>
        </p:nvSpPr>
        <p:spPr/>
        <p:txBody>
          <a:bodyPr/>
          <a:lstStyle/>
          <a:p>
            <a:fld id="{5D29B136-363A-44F2-87B3-E68585EE69B2}" type="slidenum">
              <a:rPr lang="ja-JP" altLang="en-US" smtClean="0">
                <a:solidFill>
                  <a:srgbClr val="505050"/>
                </a:solidFill>
              </a:rPr>
              <a:pPr/>
              <a:t>‹#›</a:t>
            </a:fld>
            <a:endParaRPr lang="ja-JP" altLang="en-US">
              <a:solidFill>
                <a:srgbClr val="505050"/>
              </a:solidFill>
            </a:endParaRPr>
          </a:p>
        </p:txBody>
      </p:sp>
    </p:spTree>
    <p:extLst>
      <p:ext uri="{BB962C8B-B14F-4D97-AF65-F5344CB8AC3E}">
        <p14:creationId xmlns:p14="http://schemas.microsoft.com/office/powerpoint/2010/main" val="401487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図と箇条書き">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6" name="テキスト プレースホルダー 3">
            <a:extLst>
              <a:ext uri="{FF2B5EF4-FFF2-40B4-BE49-F238E27FC236}">
                <a16:creationId xmlns:a16="http://schemas.microsoft.com/office/drawing/2014/main" id="{86FE1875-9518-4044-A163-B7E869F4C09C}"/>
              </a:ext>
            </a:extLst>
          </p:cNvPr>
          <p:cNvSpPr>
            <a:spLocks noGrp="1"/>
          </p:cNvSpPr>
          <p:nvPr>
            <p:ph type="body" sz="quarter" idx="13"/>
          </p:nvPr>
        </p:nvSpPr>
        <p:spPr>
          <a:xfrm>
            <a:off x="628650" y="3659747"/>
            <a:ext cx="7886700" cy="2864260"/>
          </a:xfrm>
        </p:spPr>
        <p:txBody>
          <a:bodyPr/>
          <a:lstStyle>
            <a:lvl1pPr marL="128588" indent="-128588">
              <a:buFont typeface="Wingdings" panose="05000000000000000000" pitchFamily="2" charset="2"/>
              <a:buChar char="n"/>
              <a:defRPr/>
            </a:lvl1pPr>
            <a:lvl2pPr>
              <a:defRPr>
                <a:solidFill>
                  <a:schemeClr val="tx2"/>
                </a:solidFill>
              </a:defRPr>
            </a:lvl2pPr>
            <a:lvl3pPr>
              <a:defRPr>
                <a:solidFill>
                  <a:schemeClr val="tx1">
                    <a:lumMod val="75000"/>
                    <a:lumOff val="25000"/>
                  </a:schemeClr>
                </a:solidFill>
              </a:defRPr>
            </a:lvl3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タイトル プレースホルダー 14">
            <a:extLst>
              <a:ext uri="{FF2B5EF4-FFF2-40B4-BE49-F238E27FC236}">
                <a16:creationId xmlns:a16="http://schemas.microsoft.com/office/drawing/2014/main" id="{E21BA2F7-731E-C14F-9545-47371491BDB7}"/>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857896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見出し-箇条">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628650" y="1319228"/>
            <a:ext cx="7886700" cy="549275"/>
          </a:xfrm>
          <a:prstGeom prst="rect">
            <a:avLst/>
          </a:prstGeom>
        </p:spPr>
        <p:txBody>
          <a:bodyPr anchor="b">
            <a:normAutofit/>
          </a:bodyPr>
          <a:lstStyle>
            <a:lvl1pPr>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628650" y="1868504"/>
            <a:ext cx="7886700" cy="3078163"/>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2564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見出し-文章">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628650" y="1319228"/>
            <a:ext cx="7886700" cy="549275"/>
          </a:xfrm>
          <a:prstGeom prst="rect">
            <a:avLst/>
          </a:prstGeom>
        </p:spPr>
        <p:txBody>
          <a:bodyPr anchor="b" anchorCtr="0">
            <a:normAutofit/>
          </a:bodyPr>
          <a:lstStyle>
            <a:lvl1pPr algn="dist">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628650" y="1868504"/>
            <a:ext cx="7886700" cy="3078163"/>
          </a:xfrm>
          <a:prstGeom prst="rect">
            <a:avLst/>
          </a:prstGeom>
        </p:spPr>
        <p:txBody>
          <a:bodyPr>
            <a:normAutofit/>
          </a:bodyPr>
          <a:lstStyle>
            <a:lvl1pPr marL="0" indent="0">
              <a:buFont typeface="Wingdings" charset="2"/>
              <a:buNone/>
              <a:defRPr sz="2400">
                <a:solidFill>
                  <a:schemeClr val="tx1"/>
                </a:solidFill>
              </a:defRPr>
            </a:lvl1pPr>
          </a:lstStyle>
          <a:p>
            <a:pPr lvl="0"/>
            <a:r>
              <a:rPr kumimoji="1" lang="ja-JP" altLang="en-US"/>
              <a:t>文章</a:t>
            </a:r>
            <a:endParaRPr kumimoji="1" lang="ja-JP" altLang="en-US" dirty="0"/>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1908352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図_見出し-箇条">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4588330" y="1279473"/>
            <a:ext cx="3927020" cy="549275"/>
          </a:xfrm>
          <a:prstGeom prst="rect">
            <a:avLst/>
          </a:prstGeom>
        </p:spPr>
        <p:txBody>
          <a:bodyPr anchor="b" anchorCtr="0">
            <a:normAutofit/>
          </a:bodyPr>
          <a:lstStyle>
            <a:lvl1pPr>
              <a:defRPr sz="1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4588328" y="1828749"/>
            <a:ext cx="3927021" cy="3771953"/>
          </a:xfrm>
          <a:prstGeom prst="rect">
            <a:avLst/>
          </a:prstGeom>
        </p:spPr>
        <p:txBody>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95811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つの見出し-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1804950"/>
            <a:ext cx="7886700" cy="1600201"/>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9" name="テキスト プレースホルダー 8"/>
          <p:cNvSpPr>
            <a:spLocks noGrp="1"/>
          </p:cNvSpPr>
          <p:nvPr>
            <p:ph type="body" sz="quarter" idx="14" hasCustomPrompt="1"/>
          </p:nvPr>
        </p:nvSpPr>
        <p:spPr>
          <a:xfrm>
            <a:off x="628650" y="1246151"/>
            <a:ext cx="7886700" cy="549275"/>
          </a:xfrm>
          <a:prstGeom prst="rect">
            <a:avLst/>
          </a:prstGeom>
        </p:spPr>
        <p:txBody>
          <a:bodyPr anchor="b">
            <a:normAutofit/>
          </a:bodyPr>
          <a:lstStyle>
            <a:lvl1pPr marL="0" indent="0">
              <a:buFontTx/>
              <a:buNone/>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8" name="テキスト プレースホルダー 6"/>
          <p:cNvSpPr>
            <a:spLocks noGrp="1"/>
          </p:cNvSpPr>
          <p:nvPr>
            <p:ph type="body" sz="quarter" idx="15" hasCustomPrompt="1"/>
          </p:nvPr>
        </p:nvSpPr>
        <p:spPr>
          <a:xfrm>
            <a:off x="628650" y="3989350"/>
            <a:ext cx="7886700" cy="1600201"/>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10" name="テキスト プレースホルダー 8"/>
          <p:cNvSpPr>
            <a:spLocks noGrp="1"/>
          </p:cNvSpPr>
          <p:nvPr>
            <p:ph type="body" sz="quarter" idx="16" hasCustomPrompt="1"/>
          </p:nvPr>
        </p:nvSpPr>
        <p:spPr>
          <a:xfrm>
            <a:off x="628650" y="3430548"/>
            <a:ext cx="7886700" cy="549275"/>
          </a:xfrm>
          <a:prstGeom prst="rect">
            <a:avLst/>
          </a:prstGeom>
        </p:spPr>
        <p:txBody>
          <a:bodyPr anchor="b">
            <a:normAutofit/>
          </a:bodyPr>
          <a:lstStyle>
            <a:lvl1pPr marL="0" indent="0">
              <a:buFontTx/>
              <a:buNone/>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3" name="フッター プレースホルダー 2"/>
          <p:cNvSpPr>
            <a:spLocks noGrp="1"/>
          </p:cNvSpPr>
          <p:nvPr>
            <p:ph type="ftr" sz="quarter" idx="17"/>
          </p:nvPr>
        </p:nvSpPr>
        <p:spPr/>
        <p:txBody>
          <a:bodyPr/>
          <a:lstStyle/>
          <a:p>
            <a:endParaRPr kumimoji="1" lang="ja-JP" altLang="en-US"/>
          </a:p>
        </p:txBody>
      </p:sp>
      <p:sp>
        <p:nvSpPr>
          <p:cNvPr id="4" name="スライド番号プレースホルダー 3"/>
          <p:cNvSpPr>
            <a:spLocks noGrp="1"/>
          </p:cNvSpPr>
          <p:nvPr>
            <p:ph type="sldNum" sz="quarter" idx="18"/>
          </p:nvPr>
        </p:nvSpPr>
        <p:spPr/>
        <p:txBody>
          <a:bodyPr/>
          <a:lstStyle/>
          <a:p>
            <a:fld id="{08FC5268-0E06-784C-B5A0-7DE08B3865E8}" type="slidenum">
              <a:rPr kumimoji="1" lang="ja-JP" altLang="en-US" smtClean="0"/>
              <a:t>‹#›</a:t>
            </a:fld>
            <a:endParaRPr kumimoji="1" lang="ja-JP" altLang="en-US"/>
          </a:p>
        </p:txBody>
      </p:sp>
      <p:sp>
        <p:nvSpPr>
          <p:cNvPr id="11" name="タイトル 7">
            <a:extLst>
              <a:ext uri="{FF2B5EF4-FFF2-40B4-BE49-F238E27FC236}">
                <a16:creationId xmlns:a16="http://schemas.microsoft.com/office/drawing/2014/main" id="{E7C01043-9720-7A40-A4CC-3392E2B32FA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Tree>
    <p:extLst>
      <p:ext uri="{BB962C8B-B14F-4D97-AF65-F5344CB8AC3E}">
        <p14:creationId xmlns:p14="http://schemas.microsoft.com/office/powerpoint/2010/main" val="1665719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箇条書き-テキスト-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992459" y="1270005"/>
            <a:ext cx="7522891" cy="1394701"/>
          </a:xfrm>
          <a:prstGeom prst="rect">
            <a:avLst/>
          </a:prstGeom>
        </p:spPr>
        <p:txBody>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8" name="テキスト プレースホルダー 6"/>
          <p:cNvSpPr>
            <a:spLocks noGrp="1"/>
          </p:cNvSpPr>
          <p:nvPr>
            <p:ph type="body" sz="quarter" idx="14" hasCustomPrompt="1"/>
          </p:nvPr>
        </p:nvSpPr>
        <p:spPr>
          <a:xfrm>
            <a:off x="992458" y="3409538"/>
            <a:ext cx="7522892" cy="1975265"/>
          </a:xfrm>
          <a:prstGeom prst="rect">
            <a:avLst/>
          </a:prstGeom>
        </p:spPr>
        <p:txBody>
          <a:bodyPr anchor="t"/>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10" name="テキスト プレースホルダー 9"/>
          <p:cNvSpPr>
            <a:spLocks noGrp="1"/>
          </p:cNvSpPr>
          <p:nvPr>
            <p:ph type="body" sz="quarter" idx="15" hasCustomPrompt="1"/>
          </p:nvPr>
        </p:nvSpPr>
        <p:spPr>
          <a:xfrm>
            <a:off x="628650" y="2944869"/>
            <a:ext cx="7886700" cy="467042"/>
          </a:xfrm>
          <a:prstGeom prst="rect">
            <a:avLst/>
          </a:prstGeom>
        </p:spPr>
        <p:txBody>
          <a:bodyPr vert="horz" numCol="1" anchor="b"/>
          <a:lstStyle>
            <a:lvl1pPr marL="0" indent="0" algn="l" rtl="0">
              <a:lnSpc>
                <a:spcPct val="100000"/>
              </a:lnSpc>
              <a:buNone/>
              <a:defRPr sz="1800"/>
            </a:lvl1pPr>
          </a:lstStyle>
          <a:p>
            <a:pPr lvl="0"/>
            <a:r>
              <a:rPr kumimoji="1" lang="ja-JP" altLang="en-US" dirty="0"/>
              <a:t>テキスト</a:t>
            </a:r>
          </a:p>
        </p:txBody>
      </p:sp>
      <p:sp>
        <p:nvSpPr>
          <p:cNvPr id="3" name="フッター プレースホルダー 2"/>
          <p:cNvSpPr>
            <a:spLocks noGrp="1"/>
          </p:cNvSpPr>
          <p:nvPr>
            <p:ph type="ftr" sz="quarter" idx="16"/>
          </p:nvPr>
        </p:nvSpPr>
        <p:spPr/>
        <p:txBody>
          <a:bodyPr/>
          <a:lstStyle/>
          <a:p>
            <a:endParaRPr kumimoji="1" lang="ja-JP" altLang="en-US"/>
          </a:p>
        </p:txBody>
      </p:sp>
      <p:sp>
        <p:nvSpPr>
          <p:cNvPr id="4" name="スライド番号プレースホルダー 3"/>
          <p:cNvSpPr>
            <a:spLocks noGrp="1"/>
          </p:cNvSpPr>
          <p:nvPr>
            <p:ph type="sldNum" sz="quarter" idx="17"/>
          </p:nvPr>
        </p:nvSpPr>
        <p:spPr/>
        <p:txBody>
          <a:bodyPr/>
          <a:lstStyle/>
          <a:p>
            <a:fld id="{08FC5268-0E06-784C-B5A0-7DE08B3865E8}" type="slidenum">
              <a:rPr kumimoji="1" lang="ja-JP" altLang="en-US" smtClean="0"/>
              <a:t>‹#›</a:t>
            </a:fld>
            <a:endParaRPr kumimoji="1" lang="ja-JP" altLang="en-US"/>
          </a:p>
        </p:txBody>
      </p:sp>
      <p:sp>
        <p:nvSpPr>
          <p:cNvPr id="9" name="タイトル 7">
            <a:extLst>
              <a:ext uri="{FF2B5EF4-FFF2-40B4-BE49-F238E27FC236}">
                <a16:creationId xmlns:a16="http://schemas.microsoft.com/office/drawing/2014/main" id="{9B7B2FF4-5C50-3147-9465-CDD8FF749EF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Tree>
    <p:extLst>
      <p:ext uri="{BB962C8B-B14F-4D97-AF65-F5344CB8AC3E}">
        <p14:creationId xmlns:p14="http://schemas.microsoft.com/office/powerpoint/2010/main" val="113610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箇条書-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992459" y="1270005"/>
            <a:ext cx="7522891" cy="2139533"/>
          </a:xfrm>
          <a:prstGeom prst="rect">
            <a:avLst/>
          </a:prstGeom>
        </p:spPr>
        <p:txBody>
          <a:bodyPr>
            <a:normAutofit/>
          </a:bodyPr>
          <a:lstStyle>
            <a:lvl1pPr marL="192881" indent="-192881">
              <a:buFont typeface="Wingdings" charset="2"/>
              <a:buChar char="n"/>
              <a:defRPr sz="2000">
                <a:solidFill>
                  <a:schemeClr val="tx2"/>
                </a:solidFill>
              </a:defRPr>
            </a:lvl1pPr>
          </a:lstStyle>
          <a:p>
            <a:pPr lvl="0"/>
            <a:r>
              <a:rPr kumimoji="1" lang="ja-JP" altLang="en-US" dirty="0"/>
              <a:t>箇条書き</a:t>
            </a:r>
          </a:p>
        </p:txBody>
      </p:sp>
      <p:sp>
        <p:nvSpPr>
          <p:cNvPr id="3" name="フッター プレースホルダー 2"/>
          <p:cNvSpPr>
            <a:spLocks noGrp="1"/>
          </p:cNvSpPr>
          <p:nvPr>
            <p:ph type="ftr" sz="quarter" idx="16"/>
          </p:nvPr>
        </p:nvSpPr>
        <p:spPr/>
        <p:txBody>
          <a:bodyPr/>
          <a:lstStyle/>
          <a:p>
            <a:endParaRPr kumimoji="1" lang="ja-JP" altLang="en-US"/>
          </a:p>
        </p:txBody>
      </p:sp>
      <p:sp>
        <p:nvSpPr>
          <p:cNvPr id="4" name="スライド番号プレースホルダー 3"/>
          <p:cNvSpPr>
            <a:spLocks noGrp="1"/>
          </p:cNvSpPr>
          <p:nvPr>
            <p:ph type="sldNum" sz="quarter" idx="17"/>
          </p:nvPr>
        </p:nvSpPr>
        <p:spPr/>
        <p:txBody>
          <a:bodyPr/>
          <a:lstStyle/>
          <a:p>
            <a:fld id="{08FC5268-0E06-784C-B5A0-7DE08B3865E8}" type="slidenum">
              <a:rPr kumimoji="1" lang="ja-JP" altLang="en-US" smtClean="0"/>
              <a:t>‹#›</a:t>
            </a:fld>
            <a:endParaRPr kumimoji="1" lang="ja-JP" altLang="en-US"/>
          </a:p>
        </p:txBody>
      </p:sp>
      <p:sp>
        <p:nvSpPr>
          <p:cNvPr id="9" name="タイトル 7">
            <a:extLst>
              <a:ext uri="{FF2B5EF4-FFF2-40B4-BE49-F238E27FC236}">
                <a16:creationId xmlns:a16="http://schemas.microsoft.com/office/drawing/2014/main" id="{9B7B2FF4-5C50-3147-9465-CDD8FF749EF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11" name="テキスト プレースホルダー 6">
            <a:extLst>
              <a:ext uri="{FF2B5EF4-FFF2-40B4-BE49-F238E27FC236}">
                <a16:creationId xmlns:a16="http://schemas.microsoft.com/office/drawing/2014/main" id="{1F794080-DC6F-AB40-9601-E854524975C3}"/>
              </a:ext>
            </a:extLst>
          </p:cNvPr>
          <p:cNvSpPr>
            <a:spLocks noGrp="1"/>
          </p:cNvSpPr>
          <p:nvPr>
            <p:ph type="body" sz="quarter" idx="18" hasCustomPrompt="1"/>
          </p:nvPr>
        </p:nvSpPr>
        <p:spPr>
          <a:xfrm>
            <a:off x="992459" y="3409538"/>
            <a:ext cx="7522891" cy="2139533"/>
          </a:xfrm>
          <a:prstGeom prst="rect">
            <a:avLst/>
          </a:prstGeom>
        </p:spPr>
        <p:txBody>
          <a:bodyPr/>
          <a:lstStyle>
            <a:lvl1pPr marL="192881" indent="-192881">
              <a:buFont typeface="Wingdings" charset="2"/>
              <a:buChar char="n"/>
              <a:defRPr sz="2000">
                <a:solidFill>
                  <a:schemeClr val="tx2"/>
                </a:solidFill>
              </a:defRPr>
            </a:lvl1pPr>
          </a:lstStyle>
          <a:p>
            <a:pPr lvl="0"/>
            <a:r>
              <a:rPr kumimoji="1" lang="ja-JP" altLang="en-US" dirty="0"/>
              <a:t>箇条書き</a:t>
            </a:r>
          </a:p>
        </p:txBody>
      </p:sp>
    </p:spTree>
    <p:extLst>
      <p:ext uri="{BB962C8B-B14F-4D97-AF65-F5344CB8AC3E}">
        <p14:creationId xmlns:p14="http://schemas.microsoft.com/office/powerpoint/2010/main" val="204823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3375">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ja-JP" altLang="en-US"/>
              <a:t>マスター サブタイトルの書式設定</a:t>
            </a:r>
            <a:endParaRPr lang="en-US"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10388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線コネクタ 7"/>
          <p:cNvCxnSpPr/>
          <p:nvPr/>
        </p:nvCxnSpPr>
        <p:spPr>
          <a:xfrm>
            <a:off x="628651" y="796414"/>
            <a:ext cx="828167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628651" y="796414"/>
            <a:ext cx="828167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テキスト プレースホルダー 9"/>
          <p:cNvSpPr>
            <a:spLocks noGrp="1"/>
          </p:cNvSpPr>
          <p:nvPr>
            <p:ph type="body" idx="1"/>
          </p:nvPr>
        </p:nvSpPr>
        <p:spPr>
          <a:xfrm>
            <a:off x="628650" y="1285695"/>
            <a:ext cx="7886700" cy="339080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スライド番号プレースホルダー 12"/>
          <p:cNvSpPr>
            <a:spLocks noGrp="1"/>
          </p:cNvSpPr>
          <p:nvPr>
            <p:ph type="sldNum" sz="quarter" idx="4"/>
          </p:nvPr>
        </p:nvSpPr>
        <p:spPr>
          <a:xfrm>
            <a:off x="8586650" y="6583680"/>
            <a:ext cx="557349" cy="277132"/>
          </a:xfrm>
          <a:prstGeom prst="rect">
            <a:avLst/>
          </a:prstGeom>
        </p:spPr>
        <p:txBody>
          <a:bodyPr vert="horz" lIns="91440" tIns="45720" rIns="91440" bIns="45720" rtlCol="0" anchor="ctr"/>
          <a:lstStyle>
            <a:lvl1pPr algn="r">
              <a:defRPr sz="1350">
                <a:solidFill>
                  <a:schemeClr val="tx2"/>
                </a:solidFill>
              </a:defRPr>
            </a:lvl1pPr>
          </a:lstStyle>
          <a:p>
            <a:fld id="{08FC5268-0E06-784C-B5A0-7DE08B3865E8}" type="slidenum">
              <a:rPr kumimoji="1" lang="ja-JP" altLang="en-US" smtClean="0"/>
              <a:t>‹#›</a:t>
            </a:fld>
            <a:endParaRPr kumimoji="1" lang="ja-JP" altLang="en-US"/>
          </a:p>
        </p:txBody>
      </p:sp>
      <p:sp>
        <p:nvSpPr>
          <p:cNvPr id="14" name="フッター プレースホルダー 13"/>
          <p:cNvSpPr>
            <a:spLocks noGrp="1"/>
          </p:cNvSpPr>
          <p:nvPr>
            <p:ph type="ftr" sz="quarter" idx="3"/>
          </p:nvPr>
        </p:nvSpPr>
        <p:spPr>
          <a:xfrm>
            <a:off x="0" y="6139543"/>
            <a:ext cx="8515350" cy="721270"/>
          </a:xfrm>
          <a:prstGeom prst="rect">
            <a:avLst/>
          </a:prstGeom>
        </p:spPr>
        <p:txBody>
          <a:bodyPr vert="horz" lIns="91440" tIns="45720" rIns="91440" bIns="45720" rtlCol="0" anchor="ctr"/>
          <a:lstStyle>
            <a:lvl1pPr algn="l">
              <a:defRPr sz="1200">
                <a:solidFill>
                  <a:schemeClr val="tx1"/>
                </a:solidFill>
              </a:defRPr>
            </a:lvl1pPr>
          </a:lstStyle>
          <a:p>
            <a:endParaRPr lang="ja-JP" altLang="en-US"/>
          </a:p>
        </p:txBody>
      </p:sp>
      <p:sp>
        <p:nvSpPr>
          <p:cNvPr id="11" name="タイトル プレースホルダー 14">
            <a:extLst>
              <a:ext uri="{FF2B5EF4-FFF2-40B4-BE49-F238E27FC236}">
                <a16:creationId xmlns:a16="http://schemas.microsoft.com/office/drawing/2014/main" id="{C37C2DC8-7751-4949-B178-AE19D4EA88FD}"/>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dirty="0"/>
              <a:t>マスター タイトルの書式設定</a:t>
            </a:r>
          </a:p>
        </p:txBody>
      </p:sp>
    </p:spTree>
    <p:extLst>
      <p:ext uri="{BB962C8B-B14F-4D97-AF65-F5344CB8AC3E}">
        <p14:creationId xmlns:p14="http://schemas.microsoft.com/office/powerpoint/2010/main" val="997949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hdr="0" dt="0"/>
  <p:txStyles>
    <p:titleStyle>
      <a:lvl1pPr algn="l" defTabSz="514350" rtl="0" eaLnBrk="1" latinLnBrk="0" hangingPunct="1">
        <a:lnSpc>
          <a:spcPct val="90000"/>
        </a:lnSpc>
        <a:spcBef>
          <a:spcPct val="0"/>
        </a:spcBef>
        <a:buNone/>
        <a:defRPr kumimoji="1" sz="2800" b="0" i="0" kern="1200">
          <a:solidFill>
            <a:schemeClr val="accent1"/>
          </a:solidFill>
          <a:latin typeface="Source Han Sans JP Medium" panose="020B0500000000000000" pitchFamily="34" charset="-128"/>
          <a:ea typeface="Source Han Sans JP Medium" panose="020B0500000000000000" pitchFamily="34" charset="-128"/>
          <a:cs typeface="+mj-cs"/>
        </a:defRPr>
      </a:lvl1pPr>
    </p:titleStyle>
    <p:body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11.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01.png"/><Relationship Id="rId11" Type="http://schemas.openxmlformats.org/officeDocument/2006/relationships/image" Target="../media/image14.png"/><Relationship Id="rId10" Type="http://schemas.openxmlformats.org/officeDocument/2006/relationships/image" Target="../media/image13.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bm.com/jp-ja/analytics/cplex-optimizer"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image" Target="../media/image350.png"/><Relationship Id="rId1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151.png"/><Relationship Id="rId2" Type="http://schemas.openxmlformats.org/officeDocument/2006/relationships/slideLayout" Target="../slideLayouts/slideLayout11.xml"/><Relationship Id="rId1" Type="http://schemas.openxmlformats.org/officeDocument/2006/relationships/tags" Target="../tags/tag8.xml"/><Relationship Id="rId6" Type="http://schemas.openxmlformats.org/officeDocument/2006/relationships/image" Target="../media/image101.png"/><Relationship Id="rId11" Type="http://schemas.openxmlformats.org/officeDocument/2006/relationships/image" Target="../media/image1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900.png"/><Relationship Id="rId4" Type="http://schemas.openxmlformats.org/officeDocument/2006/relationships/image" Target="../media/image8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1DC6B-3797-114D-BA43-C9F8625C78BA}"/>
              </a:ext>
            </a:extLst>
          </p:cNvPr>
          <p:cNvSpPr>
            <a:spLocks noGrp="1"/>
          </p:cNvSpPr>
          <p:nvPr>
            <p:ph type="ctrTitle"/>
          </p:nvPr>
        </p:nvSpPr>
        <p:spPr/>
        <p:txBody>
          <a:bodyPr>
            <a:normAutofit/>
          </a:bodyPr>
          <a:lstStyle/>
          <a:p>
            <a:r>
              <a:rPr lang="ja-JP" altLang="en-US" sz="2700"/>
              <a:t>組合せダブルオークションによる</a:t>
            </a:r>
            <a:br>
              <a:rPr lang="en-US" altLang="ja-JP" sz="2700" dirty="0"/>
            </a:br>
            <a:r>
              <a:rPr lang="ja-JP" altLang="en-US" sz="2700"/>
              <a:t>クラウドソースドマニュファクチャリングの実現</a:t>
            </a:r>
          </a:p>
        </p:txBody>
      </p:sp>
      <p:sp>
        <p:nvSpPr>
          <p:cNvPr id="4" name="字幕 3">
            <a:extLst>
              <a:ext uri="{FF2B5EF4-FFF2-40B4-BE49-F238E27FC236}">
                <a16:creationId xmlns:a16="http://schemas.microsoft.com/office/drawing/2014/main" id="{BEA8F03B-7C4D-2C4E-90CA-D9ADBFB150A2}"/>
              </a:ext>
            </a:extLst>
          </p:cNvPr>
          <p:cNvSpPr>
            <a:spLocks noGrp="1"/>
          </p:cNvSpPr>
          <p:nvPr>
            <p:ph type="subTitle" idx="1"/>
          </p:nvPr>
        </p:nvSpPr>
        <p:spPr>
          <a:xfrm>
            <a:off x="3342291" y="4488956"/>
            <a:ext cx="5115910" cy="1291202"/>
          </a:xfrm>
        </p:spPr>
        <p:txBody>
          <a:bodyPr>
            <a:normAutofit lnSpcReduction="10000"/>
          </a:bodyPr>
          <a:lstStyle/>
          <a:p>
            <a:r>
              <a:rPr lang="ja-JP" altLang="en-US"/>
              <a:t>神戸大学</a:t>
            </a:r>
            <a:endParaRPr lang="en-US" altLang="ja-JP" dirty="0"/>
          </a:p>
          <a:p>
            <a:r>
              <a:rPr lang="ja-JP" altLang="en-US"/>
              <a:t>システム情報学研究科</a:t>
            </a:r>
            <a:endParaRPr lang="en-US" altLang="ja-JP" dirty="0"/>
          </a:p>
          <a:p>
            <a:r>
              <a:rPr lang="ja-JP" altLang="en-US"/>
              <a:t>貝原研究室</a:t>
            </a:r>
            <a:endParaRPr lang="en-US" altLang="ja-JP" dirty="0"/>
          </a:p>
          <a:p>
            <a:r>
              <a:rPr lang="ja-JP" altLang="en-US"/>
              <a:t>◯原⽥ 佳明　⾙原 俊也　国領 ⼤介　藤井 信忠　</a:t>
            </a:r>
            <a:endParaRPr lang="en-US" altLang="ja-JP" dirty="0"/>
          </a:p>
          <a:p>
            <a:endParaRPr lang="ja-JP" altLang="en-US"/>
          </a:p>
        </p:txBody>
      </p:sp>
      <p:sp>
        <p:nvSpPr>
          <p:cNvPr id="5" name="テキスト プレースホルダー 4">
            <a:extLst>
              <a:ext uri="{FF2B5EF4-FFF2-40B4-BE49-F238E27FC236}">
                <a16:creationId xmlns:a16="http://schemas.microsoft.com/office/drawing/2014/main" id="{DDE09784-6D91-144A-8ACB-75DF930E85B2}"/>
              </a:ext>
            </a:extLst>
          </p:cNvPr>
          <p:cNvSpPr>
            <a:spLocks noGrp="1"/>
          </p:cNvSpPr>
          <p:nvPr>
            <p:ph type="body" sz="quarter" idx="14"/>
          </p:nvPr>
        </p:nvSpPr>
        <p:spPr/>
        <p:txBody>
          <a:bodyPr/>
          <a:lstStyle/>
          <a:p>
            <a:r>
              <a:rPr lang="ja-JP" altLang="en-US"/>
              <a:t>精密工学会</a:t>
            </a:r>
            <a:endParaRPr kumimoji="1" lang="ja-JP" altLang="en-US"/>
          </a:p>
        </p:txBody>
      </p:sp>
      <p:sp>
        <p:nvSpPr>
          <p:cNvPr id="6" name="フッター プレースホルダー 5">
            <a:extLst>
              <a:ext uri="{FF2B5EF4-FFF2-40B4-BE49-F238E27FC236}">
                <a16:creationId xmlns:a16="http://schemas.microsoft.com/office/drawing/2014/main" id="{34541592-DCB0-DB4E-BC3C-00FBA070E498}"/>
              </a:ext>
            </a:extLst>
          </p:cNvPr>
          <p:cNvSpPr>
            <a:spLocks noGrp="1"/>
          </p:cNvSpPr>
          <p:nvPr>
            <p:ph type="ftr" sz="quarter" idx="15"/>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32E113-0763-7641-8245-5DB5D3B9FAD4}"/>
              </a:ext>
            </a:extLst>
          </p:cNvPr>
          <p:cNvSpPr>
            <a:spLocks noGrp="1"/>
          </p:cNvSpPr>
          <p:nvPr>
            <p:ph type="sldNum" sz="quarter" idx="16"/>
          </p:nvPr>
        </p:nvSpPr>
        <p:spPr/>
        <p:txBody>
          <a:bodyPr/>
          <a:lstStyle/>
          <a:p>
            <a:fld id="{08FC5268-0E06-784C-B5A0-7DE08B3865E8}" type="slidenum">
              <a:rPr kumimoji="1" lang="ja-JP" altLang="en-US" smtClean="0"/>
              <a:t>1</a:t>
            </a:fld>
            <a:endParaRPr kumimoji="1" lang="ja-JP" altLang="en-US"/>
          </a:p>
        </p:txBody>
      </p:sp>
    </p:spTree>
    <p:extLst>
      <p:ext uri="{BB962C8B-B14F-4D97-AF65-F5344CB8AC3E}">
        <p14:creationId xmlns:p14="http://schemas.microsoft.com/office/powerpoint/2010/main" val="316786347"/>
      </p:ext>
    </p:extLst>
  </p:cSld>
  <p:clrMapOvr>
    <a:masterClrMapping/>
  </p:clrMapOvr>
  <mc:AlternateContent xmlns:mc="http://schemas.openxmlformats.org/markup-compatibility/2006" xmlns:p14="http://schemas.microsoft.com/office/powerpoint/2010/main">
    <mc:Choice Requires="p14">
      <p:transition spd="slow" p14:dur="2000" advTm="8963"/>
    </mc:Choice>
    <mc:Fallback xmlns="">
      <p:transition spd="slow" advTm="89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2DA20FA-4403-7C47-AF40-A46EFF4BC6AC}"/>
              </a:ext>
            </a:extLst>
          </p:cNvPr>
          <p:cNvSpPr>
            <a:spLocks noGrp="1"/>
          </p:cNvSpPr>
          <p:nvPr>
            <p:ph type="ftr" sz="quarter" idx="14"/>
          </p:nvPr>
        </p:nvSpPr>
        <p:spPr>
          <a:xfrm>
            <a:off x="0" y="6139543"/>
            <a:ext cx="8971376" cy="721270"/>
          </a:xfrm>
        </p:spPr>
        <p:txBody>
          <a:bodyPr/>
          <a:lstStyle/>
          <a:p>
            <a:r>
              <a:rPr lang="en" altLang="ja-JP" dirty="0"/>
              <a:t>[9] S . </a:t>
            </a:r>
            <a:r>
              <a:rPr lang="en" altLang="ja-JP" dirty="0" err="1"/>
              <a:t>Ohseto</a:t>
            </a:r>
            <a:r>
              <a:rPr lang="en" altLang="ja-JP" dirty="0"/>
              <a:t>, “ Strategy-proof and efficient allocation of an indivisible good on finitely restricted preference domains, ”</a:t>
            </a:r>
          </a:p>
          <a:p>
            <a:r>
              <a:rPr lang="en" altLang="ja-JP" dirty="0"/>
              <a:t>International Journal of Game Theory 29, 2000.</a:t>
            </a:r>
          </a:p>
          <a:p>
            <a:r>
              <a:rPr lang="en" altLang="ja-JP" dirty="0"/>
              <a:t>[10]W . </a:t>
            </a:r>
            <a:r>
              <a:rPr lang="en" altLang="ja-JP" dirty="0" err="1"/>
              <a:t>Vickrey</a:t>
            </a:r>
            <a:r>
              <a:rPr lang="en" altLang="ja-JP" dirty="0"/>
              <a:t>, “COUNTERSPECULATION, AUCTIONS, ANDCOMPETITIVE SEALED TENDERS 16, ” The </a:t>
            </a:r>
            <a:r>
              <a:rPr lang="en" altLang="ja-JP" dirty="0" err="1"/>
              <a:t>Jounal</a:t>
            </a:r>
            <a:r>
              <a:rPr lang="en" altLang="ja-JP" dirty="0"/>
              <a:t> of  FINANCE, 1961.</a:t>
            </a:r>
          </a:p>
        </p:txBody>
      </p:sp>
      <p:sp>
        <p:nvSpPr>
          <p:cNvPr id="3" name="スライド番号プレースホルダー 2">
            <a:extLst>
              <a:ext uri="{FF2B5EF4-FFF2-40B4-BE49-F238E27FC236}">
                <a16:creationId xmlns:a16="http://schemas.microsoft.com/office/drawing/2014/main" id="{2C121E0A-B341-9240-A0DA-80E70FC8581C}"/>
              </a:ext>
            </a:extLst>
          </p:cNvPr>
          <p:cNvSpPr>
            <a:spLocks noGrp="1"/>
          </p:cNvSpPr>
          <p:nvPr>
            <p:ph type="sldNum" sz="quarter" idx="15"/>
          </p:nvPr>
        </p:nvSpPr>
        <p:spPr/>
        <p:txBody>
          <a:bodyPr/>
          <a:lstStyle/>
          <a:p>
            <a:fld id="{08FC5268-0E06-784C-B5A0-7DE08B3865E8}" type="slidenum">
              <a:rPr kumimoji="1" lang="ja-JP" altLang="en-US" smtClean="0"/>
              <a:t>10</a:t>
            </a:fld>
            <a:endParaRPr kumimoji="1" lang="ja-JP" altLang="en-US"/>
          </a:p>
        </p:txBody>
      </p:sp>
      <p:sp>
        <p:nvSpPr>
          <p:cNvPr id="7" name="テキスト プレースホルダー 6">
            <a:extLst>
              <a:ext uri="{FF2B5EF4-FFF2-40B4-BE49-F238E27FC236}">
                <a16:creationId xmlns:a16="http://schemas.microsoft.com/office/drawing/2014/main" id="{741D9099-1D46-FB4A-A006-9C17D5BDC08B}"/>
              </a:ext>
            </a:extLst>
          </p:cNvPr>
          <p:cNvSpPr>
            <a:spLocks noGrp="1"/>
          </p:cNvSpPr>
          <p:nvPr>
            <p:ph type="body" sz="quarter" idx="13"/>
          </p:nvPr>
        </p:nvSpPr>
        <p:spPr>
          <a:xfrm>
            <a:off x="628649" y="1347350"/>
            <a:ext cx="8515349" cy="4685588"/>
          </a:xfrm>
        </p:spPr>
        <p:txBody>
          <a:bodyPr>
            <a:noAutofit/>
          </a:bodyPr>
          <a:lstStyle/>
          <a:p>
            <a:pPr>
              <a:lnSpc>
                <a:spcPct val="100000"/>
              </a:lnSpc>
            </a:pPr>
            <a:r>
              <a:rPr lang="ja-JP" altLang="en-US" sz="2000"/>
              <a:t>ダブルオークション環境下において買い手・売手・オークション主催者の個人合理性，パレート効率性，耐戦略性を満たすオークションは存在しなことが示されている</a:t>
            </a:r>
            <a:r>
              <a:rPr lang="en-US" altLang="ja-JP" sz="2000" dirty="0"/>
              <a:t>[9]</a:t>
            </a:r>
          </a:p>
          <a:p>
            <a:pPr>
              <a:lnSpc>
                <a:spcPct val="100000"/>
              </a:lnSpc>
            </a:pPr>
            <a:endParaRPr lang="en-US" altLang="ja-JP" sz="2000" dirty="0"/>
          </a:p>
          <a:p>
            <a:pPr>
              <a:lnSpc>
                <a:spcPct val="100000"/>
              </a:lnSpc>
            </a:pPr>
            <a:endParaRPr lang="en-US" altLang="ja-JP" sz="2000" dirty="0"/>
          </a:p>
          <a:p>
            <a:pPr>
              <a:lnSpc>
                <a:spcPct val="100000"/>
              </a:lnSpc>
            </a:pPr>
            <a:r>
              <a:rPr lang="ja-JP" altLang="en-US" sz="2000"/>
              <a:t>片方向</a:t>
            </a:r>
            <a:r>
              <a:rPr lang="en-US" altLang="ja-JP" sz="2000" dirty="0"/>
              <a:t>(</a:t>
            </a:r>
            <a:r>
              <a:rPr lang="ja-JP" altLang="en-US" sz="2000"/>
              <a:t>シングル</a:t>
            </a:r>
            <a:r>
              <a:rPr lang="en-US" altLang="ja-JP" sz="2000" dirty="0"/>
              <a:t>)</a:t>
            </a:r>
            <a:r>
              <a:rPr lang="ja-JP" altLang="en-US" sz="2000"/>
              <a:t>組合せオークション環境下においては前述の満たすべき性質全てを満たすことができる</a:t>
            </a:r>
            <a:r>
              <a:rPr lang="en-US" altLang="ja-JP" sz="2000" dirty="0"/>
              <a:t>VCG(</a:t>
            </a:r>
            <a:r>
              <a:rPr lang="en-US" altLang="ja-JP" sz="2000" dirty="0" err="1"/>
              <a:t>Vickrey</a:t>
            </a:r>
            <a:r>
              <a:rPr lang="en-US" altLang="ja-JP" sz="2000" dirty="0"/>
              <a:t>-Clarke-Groves)</a:t>
            </a:r>
            <a:r>
              <a:rPr lang="ja-JP" altLang="en-US" sz="2000"/>
              <a:t>オークションが存在する</a:t>
            </a:r>
            <a:r>
              <a:rPr lang="en-US" altLang="ja-JP" sz="2000" dirty="0"/>
              <a:t>[10]</a:t>
            </a:r>
          </a:p>
        </p:txBody>
      </p:sp>
      <p:sp>
        <p:nvSpPr>
          <p:cNvPr id="6" name="タイトル 5">
            <a:extLst>
              <a:ext uri="{FF2B5EF4-FFF2-40B4-BE49-F238E27FC236}">
                <a16:creationId xmlns:a16="http://schemas.microsoft.com/office/drawing/2014/main" id="{47394D23-50AB-6E4F-9090-0C37148AC0B1}"/>
              </a:ext>
            </a:extLst>
          </p:cNvPr>
          <p:cNvSpPr>
            <a:spLocks noGrp="1"/>
          </p:cNvSpPr>
          <p:nvPr>
            <p:ph type="title"/>
          </p:nvPr>
        </p:nvSpPr>
        <p:spPr/>
        <p:txBody>
          <a:bodyPr/>
          <a:lstStyle/>
          <a:p>
            <a:r>
              <a:rPr kumimoji="1" lang="ja-JP" altLang="en-US"/>
              <a:t>ダブルオークションにおける耐戦略性について</a:t>
            </a:r>
          </a:p>
        </p:txBody>
      </p:sp>
      <p:sp>
        <p:nvSpPr>
          <p:cNvPr id="14" name="下矢印 13">
            <a:extLst>
              <a:ext uri="{FF2B5EF4-FFF2-40B4-BE49-F238E27FC236}">
                <a16:creationId xmlns:a16="http://schemas.microsoft.com/office/drawing/2014/main" id="{85EF9D3C-CFC9-F348-BA71-413081CB6EBC}"/>
              </a:ext>
            </a:extLst>
          </p:cNvPr>
          <p:cNvSpPr/>
          <p:nvPr/>
        </p:nvSpPr>
        <p:spPr>
          <a:xfrm>
            <a:off x="4403834" y="4387646"/>
            <a:ext cx="325821" cy="409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C32222D-C490-3949-86FC-9A0D9341401E}"/>
              </a:ext>
            </a:extLst>
          </p:cNvPr>
          <p:cNvSpPr/>
          <p:nvPr/>
        </p:nvSpPr>
        <p:spPr>
          <a:xfrm>
            <a:off x="4738907" y="4417527"/>
            <a:ext cx="877163" cy="369332"/>
          </a:xfrm>
          <a:prstGeom prst="rect">
            <a:avLst/>
          </a:prstGeom>
        </p:spPr>
        <p:txBody>
          <a:bodyPr wrap="none">
            <a:spAutoFit/>
          </a:bodyPr>
          <a:lstStyle/>
          <a:p>
            <a:r>
              <a:rPr lang="ja-JP" altLang="en-US"/>
              <a:t>しかし</a:t>
            </a:r>
            <a:endParaRPr lang="en-US" altLang="ja-JP" dirty="0"/>
          </a:p>
        </p:txBody>
      </p:sp>
    </p:spTree>
    <p:extLst>
      <p:ext uri="{BB962C8B-B14F-4D97-AF65-F5344CB8AC3E}">
        <p14:creationId xmlns:p14="http://schemas.microsoft.com/office/powerpoint/2010/main" val="2086990928"/>
      </p:ext>
    </p:extLst>
  </p:cSld>
  <p:clrMapOvr>
    <a:masterClrMapping/>
  </p:clrMapOvr>
  <mc:AlternateContent xmlns:mc="http://schemas.openxmlformats.org/markup-compatibility/2006" xmlns:p14="http://schemas.microsoft.com/office/powerpoint/2010/main">
    <mc:Choice Requires="p14">
      <p:transition spd="slow" p14:dur="2000" advTm="26524"/>
    </mc:Choice>
    <mc:Fallback xmlns="">
      <p:transition spd="slow" advTm="2652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2DA20FA-4403-7C47-AF40-A46EFF4BC6AC}"/>
              </a:ext>
            </a:extLst>
          </p:cNvPr>
          <p:cNvSpPr>
            <a:spLocks noGrp="1"/>
          </p:cNvSpPr>
          <p:nvPr>
            <p:ph type="ftr" sz="quarter" idx="14"/>
          </p:nvPr>
        </p:nvSpPr>
        <p:spPr>
          <a:xfrm>
            <a:off x="0" y="6139543"/>
            <a:ext cx="8971376" cy="721270"/>
          </a:xfrm>
        </p:spPr>
        <p:txBody>
          <a:bodyPr/>
          <a:lstStyle/>
          <a:p>
            <a:r>
              <a:rPr lang="en" altLang="ja-JP" dirty="0"/>
              <a:t>[11] Leon Yang Chu, Truthful Bundle/Multiunit Double Auctions,  Management Science 55(7):1184-1198, 2009</a:t>
            </a:r>
          </a:p>
        </p:txBody>
      </p:sp>
      <p:sp>
        <p:nvSpPr>
          <p:cNvPr id="3" name="スライド番号プレースホルダー 2">
            <a:extLst>
              <a:ext uri="{FF2B5EF4-FFF2-40B4-BE49-F238E27FC236}">
                <a16:creationId xmlns:a16="http://schemas.microsoft.com/office/drawing/2014/main" id="{2C121E0A-B341-9240-A0DA-80E70FC8581C}"/>
              </a:ext>
            </a:extLst>
          </p:cNvPr>
          <p:cNvSpPr>
            <a:spLocks noGrp="1"/>
          </p:cNvSpPr>
          <p:nvPr>
            <p:ph type="sldNum" sz="quarter" idx="15"/>
          </p:nvPr>
        </p:nvSpPr>
        <p:spPr/>
        <p:txBody>
          <a:bodyPr/>
          <a:lstStyle/>
          <a:p>
            <a:fld id="{08FC5268-0E06-784C-B5A0-7DE08B3865E8}" type="slidenum">
              <a:rPr kumimoji="1" lang="ja-JP" altLang="en-US" smtClean="0"/>
              <a:t>11</a:t>
            </a:fld>
            <a:endParaRPr kumimoji="1" lang="ja-JP" altLang="en-US"/>
          </a:p>
        </p:txBody>
      </p:sp>
      <p:sp>
        <p:nvSpPr>
          <p:cNvPr id="7" name="テキスト プレースホルダー 6">
            <a:extLst>
              <a:ext uri="{FF2B5EF4-FFF2-40B4-BE49-F238E27FC236}">
                <a16:creationId xmlns:a16="http://schemas.microsoft.com/office/drawing/2014/main" id="{741D9099-1D46-FB4A-A006-9C17D5BDC08B}"/>
              </a:ext>
            </a:extLst>
          </p:cNvPr>
          <p:cNvSpPr>
            <a:spLocks noGrp="1"/>
          </p:cNvSpPr>
          <p:nvPr>
            <p:ph type="body" sz="quarter" idx="13"/>
          </p:nvPr>
        </p:nvSpPr>
        <p:spPr>
          <a:xfrm>
            <a:off x="628649" y="1347350"/>
            <a:ext cx="8515349" cy="4685588"/>
          </a:xfrm>
        </p:spPr>
        <p:txBody>
          <a:bodyPr>
            <a:noAutofit/>
          </a:bodyPr>
          <a:lstStyle/>
          <a:p>
            <a:pPr>
              <a:lnSpc>
                <a:spcPct val="100000"/>
              </a:lnSpc>
            </a:pPr>
            <a:r>
              <a:rPr lang="en-US" altLang="ja-JP" sz="2000" dirty="0"/>
              <a:t>VCG</a:t>
            </a:r>
            <a:r>
              <a:rPr lang="ja-JP" altLang="en-US" sz="2000"/>
              <a:t>オークションはダブルオークション環境下ではオークション</a:t>
            </a:r>
            <a:br>
              <a:rPr lang="en-US" altLang="ja-JP" sz="2000" dirty="0"/>
            </a:br>
            <a:r>
              <a:rPr lang="ja-JP" altLang="en-US" sz="2000"/>
              <a:t>主催者の個人合理性を満たせない</a:t>
            </a:r>
            <a:endParaRPr lang="en-US" altLang="ja-JP" sz="2000" dirty="0"/>
          </a:p>
          <a:p>
            <a:pPr lvl="1">
              <a:lnSpc>
                <a:spcPct val="120000"/>
              </a:lnSpc>
            </a:pPr>
            <a:r>
              <a:rPr lang="ja-JP" altLang="en-US">
                <a:solidFill>
                  <a:schemeClr val="accent2"/>
                </a:solidFill>
              </a:rPr>
              <a:t>買い手の支払い額の合計</a:t>
            </a:r>
            <a:r>
              <a:rPr lang="en-US" altLang="ja-JP" dirty="0">
                <a:solidFill>
                  <a:schemeClr val="accent2"/>
                </a:solidFill>
              </a:rPr>
              <a:t>&lt;</a:t>
            </a:r>
            <a:r>
              <a:rPr lang="ja-JP" altLang="en-US">
                <a:solidFill>
                  <a:schemeClr val="accent2"/>
                </a:solidFill>
              </a:rPr>
              <a:t>売手の収入の合計</a:t>
            </a:r>
            <a:br>
              <a:rPr lang="en-US" altLang="ja-JP" dirty="0">
                <a:solidFill>
                  <a:schemeClr val="accent2"/>
                </a:solidFill>
              </a:rPr>
            </a:br>
            <a:r>
              <a:rPr lang="en-US" altLang="ja-JP" dirty="0">
                <a:solidFill>
                  <a:schemeClr val="accent2"/>
                </a:solidFill>
              </a:rPr>
              <a:t>		</a:t>
            </a:r>
            <a:r>
              <a:rPr lang="ja-JP" altLang="en-US"/>
              <a:t>となりオークション主催者が負債を抱える</a:t>
            </a:r>
            <a:endParaRPr lang="en-US" altLang="ja-JP" dirty="0"/>
          </a:p>
          <a:p>
            <a:pPr>
              <a:lnSpc>
                <a:spcPct val="120000"/>
              </a:lnSpc>
            </a:pPr>
            <a:endParaRPr lang="en-US" altLang="ja-JP" sz="2000" dirty="0"/>
          </a:p>
        </p:txBody>
      </p:sp>
      <p:sp>
        <p:nvSpPr>
          <p:cNvPr id="6" name="タイトル 5">
            <a:extLst>
              <a:ext uri="{FF2B5EF4-FFF2-40B4-BE49-F238E27FC236}">
                <a16:creationId xmlns:a16="http://schemas.microsoft.com/office/drawing/2014/main" id="{47394D23-50AB-6E4F-9090-0C37148AC0B1}"/>
              </a:ext>
            </a:extLst>
          </p:cNvPr>
          <p:cNvSpPr>
            <a:spLocks noGrp="1"/>
          </p:cNvSpPr>
          <p:nvPr>
            <p:ph type="title"/>
          </p:nvPr>
        </p:nvSpPr>
        <p:spPr/>
        <p:txBody>
          <a:bodyPr/>
          <a:lstStyle/>
          <a:p>
            <a:r>
              <a:rPr kumimoji="1" lang="ja-JP" altLang="en-US"/>
              <a:t>ダブルオークションにおける耐戦略性について</a:t>
            </a:r>
          </a:p>
        </p:txBody>
      </p:sp>
      <p:sp>
        <p:nvSpPr>
          <p:cNvPr id="10" name="テキスト ボックス 9">
            <a:extLst>
              <a:ext uri="{FF2B5EF4-FFF2-40B4-BE49-F238E27FC236}">
                <a16:creationId xmlns:a16="http://schemas.microsoft.com/office/drawing/2014/main" id="{743DF722-453E-C741-B848-0EBDFB1408ED}"/>
              </a:ext>
            </a:extLst>
          </p:cNvPr>
          <p:cNvSpPr txBox="1"/>
          <p:nvPr/>
        </p:nvSpPr>
        <p:spPr>
          <a:xfrm>
            <a:off x="263231" y="3418471"/>
            <a:ext cx="8648521" cy="1015663"/>
          </a:xfrm>
          <a:prstGeom prst="rect">
            <a:avLst/>
          </a:prstGeom>
          <a:noFill/>
          <a:ln w="19050">
            <a:solidFill>
              <a:schemeClr val="accent2"/>
            </a:solidFill>
          </a:ln>
        </p:spPr>
        <p:txBody>
          <a:bodyPr wrap="none" rtlCol="0">
            <a:spAutoFit/>
          </a:bodyPr>
          <a:lstStyle/>
          <a:p>
            <a:pPr algn="ctr"/>
            <a:r>
              <a:rPr lang="en-US" altLang="ja-JP" sz="2000" dirty="0"/>
              <a:t>VCG</a:t>
            </a:r>
            <a:r>
              <a:rPr lang="ja-JP" altLang="en-US" sz="2000"/>
              <a:t>オークションを元に仮想的な買い手を用意し，</a:t>
            </a:r>
            <a:endParaRPr lang="en-US" altLang="ja-JP" sz="2000" dirty="0"/>
          </a:p>
          <a:p>
            <a:pPr algn="ctr"/>
            <a:r>
              <a:rPr lang="ja-JP" altLang="en-US" sz="2000"/>
              <a:t>買い手の支払い額を引き上げ，オークション主催者の個人合理性を満たす</a:t>
            </a:r>
            <a:endParaRPr lang="en-US" altLang="ja-JP" sz="2000" dirty="0"/>
          </a:p>
          <a:p>
            <a:pPr algn="ctr"/>
            <a:r>
              <a:rPr lang="en-US" altLang="ja-JP" sz="2000" dirty="0"/>
              <a:t>Padding Method</a:t>
            </a:r>
            <a:r>
              <a:rPr lang="ja-JP" altLang="en-US" sz="2000"/>
              <a:t>を本研究に適用する</a:t>
            </a:r>
            <a:r>
              <a:rPr lang="en-US" altLang="ja-JP" sz="2000" dirty="0"/>
              <a:t>[11]</a:t>
            </a:r>
          </a:p>
        </p:txBody>
      </p:sp>
      <p:sp>
        <p:nvSpPr>
          <p:cNvPr id="11" name="角丸四角形吹き出し 10">
            <a:extLst>
              <a:ext uri="{FF2B5EF4-FFF2-40B4-BE49-F238E27FC236}">
                <a16:creationId xmlns:a16="http://schemas.microsoft.com/office/drawing/2014/main" id="{E75793E9-9466-1D41-9CEE-5C26CEEC2B7E}"/>
              </a:ext>
            </a:extLst>
          </p:cNvPr>
          <p:cNvSpPr/>
          <p:nvPr/>
        </p:nvSpPr>
        <p:spPr>
          <a:xfrm>
            <a:off x="357352" y="4780020"/>
            <a:ext cx="8439806" cy="877179"/>
          </a:xfrm>
          <a:prstGeom prst="wedgeRoundRectCallout">
            <a:avLst>
              <a:gd name="adj1" fmla="val -4205"/>
              <a:gd name="adj2" fmla="val -962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a:solidFill>
                  <a:schemeClr val="tx1"/>
                </a:solidFill>
              </a:rPr>
              <a:t>仮想的な買い手の分のリソースが無駄となりパレート効率性は犠牲にされる</a:t>
            </a:r>
            <a:endParaRPr kumimoji="1" lang="en-US" altLang="ja-JP" dirty="0">
              <a:solidFill>
                <a:schemeClr val="tx1"/>
              </a:solidFill>
            </a:endParaRPr>
          </a:p>
          <a:p>
            <a:pPr marL="285750" indent="-285750">
              <a:buFont typeface="Arial" panose="020B0604020202020204" pitchFamily="34" charset="0"/>
              <a:buChar char="•"/>
            </a:pPr>
            <a:r>
              <a:rPr kumimoji="1" lang="en-US" altLang="ja-JP" dirty="0">
                <a:solidFill>
                  <a:schemeClr val="tx1"/>
                </a:solidFill>
              </a:rPr>
              <a:t>VCG</a:t>
            </a:r>
            <a:r>
              <a:rPr kumimoji="1" lang="ja-JP" altLang="en-US">
                <a:solidFill>
                  <a:schemeClr val="tx1"/>
                </a:solidFill>
              </a:rPr>
              <a:t>オークション同様に耐戦略性を満たすことができる</a:t>
            </a:r>
          </a:p>
        </p:txBody>
      </p:sp>
      <p:sp>
        <p:nvSpPr>
          <p:cNvPr id="4" name="下矢印 3">
            <a:extLst>
              <a:ext uri="{FF2B5EF4-FFF2-40B4-BE49-F238E27FC236}">
                <a16:creationId xmlns:a16="http://schemas.microsoft.com/office/drawing/2014/main" id="{5462497A-10A3-D145-9D38-8230E8D176F0}"/>
              </a:ext>
            </a:extLst>
          </p:cNvPr>
          <p:cNvSpPr/>
          <p:nvPr/>
        </p:nvSpPr>
        <p:spPr>
          <a:xfrm>
            <a:off x="4311034" y="2793965"/>
            <a:ext cx="320839" cy="45194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F5F4AE9-921C-C84C-B84A-F7C3C1CF7469}"/>
              </a:ext>
            </a:extLst>
          </p:cNvPr>
          <p:cNvSpPr/>
          <p:nvPr/>
        </p:nvSpPr>
        <p:spPr>
          <a:xfrm>
            <a:off x="4557766" y="2781314"/>
            <a:ext cx="877163" cy="369332"/>
          </a:xfrm>
          <a:prstGeom prst="rect">
            <a:avLst/>
          </a:prstGeom>
        </p:spPr>
        <p:txBody>
          <a:bodyPr wrap="none">
            <a:spAutoFit/>
          </a:bodyPr>
          <a:lstStyle/>
          <a:p>
            <a:r>
              <a:rPr lang="ja-JP" altLang="en-US"/>
              <a:t>そこで</a:t>
            </a:r>
          </a:p>
        </p:txBody>
      </p:sp>
    </p:spTree>
    <p:extLst>
      <p:ext uri="{BB962C8B-B14F-4D97-AF65-F5344CB8AC3E}">
        <p14:creationId xmlns:p14="http://schemas.microsoft.com/office/powerpoint/2010/main" val="1932023328"/>
      </p:ext>
    </p:extLst>
  </p:cSld>
  <p:clrMapOvr>
    <a:masterClrMapping/>
  </p:clrMapOvr>
  <mc:AlternateContent xmlns:mc="http://schemas.openxmlformats.org/markup-compatibility/2006" xmlns:p14="http://schemas.microsoft.com/office/powerpoint/2010/main">
    <mc:Choice Requires="p14">
      <p:transition spd="slow" p14:dur="2000" advTm="36686"/>
    </mc:Choice>
    <mc:Fallback xmlns="">
      <p:transition spd="slow" advTm="366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12</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lang="ja-JP" altLang="en-US"/>
              <a:t>提案手法のイメージ</a:t>
            </a:r>
            <a:endParaRPr kumimoji="1" lang="ja-JP" altLang="en-US"/>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4014952" y="861615"/>
            <a:ext cx="5129047" cy="414462"/>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提供するリソースと時間，コストを入札する</a:t>
            </a:r>
            <a:endParaRPr kumimoji="1" lang="ja-JP" altLang="en-US"/>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45039" y="5025196"/>
            <a:ext cx="4883560" cy="434637"/>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要求するリソースと時間，予算を入札する</a:t>
            </a:r>
          </a:p>
        </p:txBody>
      </p:sp>
      <p:sp>
        <p:nvSpPr>
          <p:cNvPr id="32" name="角丸四角形吹き出し 31">
            <a:extLst>
              <a:ext uri="{FF2B5EF4-FFF2-40B4-BE49-F238E27FC236}">
                <a16:creationId xmlns:a16="http://schemas.microsoft.com/office/drawing/2014/main" id="{E6195CE8-3B56-3944-8503-03C33ABA1008}"/>
              </a:ext>
            </a:extLst>
          </p:cNvPr>
          <p:cNvSpPr/>
          <p:nvPr/>
        </p:nvSpPr>
        <p:spPr>
          <a:xfrm>
            <a:off x="551528" y="2631736"/>
            <a:ext cx="2601823" cy="414462"/>
          </a:xfrm>
          <a:prstGeom prst="wedgeRoundRectCallout">
            <a:avLst>
              <a:gd name="adj1" fmla="val 49298"/>
              <a:gd name="adj2" fmla="val 1168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勝者決定問題を解く</a:t>
            </a:r>
            <a:endParaRPr kumimoji="1" lang="ja-JP" altLang="en-US"/>
          </a:p>
        </p:txBody>
      </p:sp>
    </p:spTree>
    <p:extLst>
      <p:ext uri="{BB962C8B-B14F-4D97-AF65-F5344CB8AC3E}">
        <p14:creationId xmlns:p14="http://schemas.microsoft.com/office/powerpoint/2010/main" val="1908142499"/>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13</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lang="ja-JP" altLang="en-US"/>
              <a:t>提案手法のイメージ</a:t>
            </a:r>
            <a:endParaRPr kumimoji="1" lang="ja-JP" altLang="en-US"/>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4014952" y="861615"/>
            <a:ext cx="5129048" cy="414462"/>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提供するリソースと時間，コストを入札する</a:t>
            </a:r>
            <a:endParaRPr kumimoji="1" lang="ja-JP" altLang="en-US"/>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45039" y="5025196"/>
            <a:ext cx="4883560" cy="434637"/>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要求するリソースと時間，予算</a:t>
            </a:r>
            <a:r>
              <a:rPr lang="ja-JP" altLang="en-US"/>
              <a:t>を入札する</a:t>
            </a:r>
            <a:endParaRPr kumimoji="1" lang="ja-JP" altLang="en-US"/>
          </a:p>
        </p:txBody>
      </p:sp>
      <p:pic>
        <p:nvPicPr>
          <p:cNvPr id="32" name="図 31">
            <a:extLst>
              <a:ext uri="{FF2B5EF4-FFF2-40B4-BE49-F238E27FC236}">
                <a16:creationId xmlns:a16="http://schemas.microsoft.com/office/drawing/2014/main" id="{7D14BC6B-49B2-BE49-B052-68F85D74A7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7537" y="4905050"/>
            <a:ext cx="765601" cy="765601"/>
          </a:xfrm>
          <a:prstGeom prst="rect">
            <a:avLst/>
          </a:prstGeom>
          <a:ln w="31750">
            <a:solidFill>
              <a:srgbClr val="FF0000"/>
            </a:solidFill>
          </a:ln>
        </p:spPr>
      </p:pic>
      <p:cxnSp>
        <p:nvCxnSpPr>
          <p:cNvPr id="33" name="カギ線コネクタ 32">
            <a:extLst>
              <a:ext uri="{FF2B5EF4-FFF2-40B4-BE49-F238E27FC236}">
                <a16:creationId xmlns:a16="http://schemas.microsoft.com/office/drawing/2014/main" id="{236C5E1D-44AC-4244-8203-2834E06D2D82}"/>
              </a:ext>
            </a:extLst>
          </p:cNvPr>
          <p:cNvCxnSpPr>
            <a:cxnSpLocks/>
            <a:stCxn id="32" idx="1"/>
          </p:cNvCxnSpPr>
          <p:nvPr/>
        </p:nvCxnSpPr>
        <p:spPr>
          <a:xfrm rot="10800000">
            <a:off x="5110245" y="4045039"/>
            <a:ext cx="2267293" cy="1242813"/>
          </a:xfrm>
          <a:prstGeom prst="bentConnector2">
            <a:avLst/>
          </a:prstGeom>
          <a:ln w="508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246E30A3-AE99-C041-B53F-523E9A338A97}"/>
                  </a:ext>
                </a:extLst>
              </p:cNvPr>
              <p:cNvSpPr txBox="1"/>
              <p:nvPr/>
            </p:nvSpPr>
            <p:spPr>
              <a:xfrm>
                <a:off x="5258685" y="5043452"/>
                <a:ext cx="1970411" cy="369332"/>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a:t>仮想的な買い手</a:t>
                </a:r>
                <a14:m>
                  <m:oMath xmlns:m="http://schemas.openxmlformats.org/officeDocument/2006/math">
                    <m:r>
                      <a:rPr kumimoji="1" lang="en-US" altLang="ja-JP" b="1" i="1" dirty="0" smtClean="0">
                        <a:latin typeface="Cambria Math" panose="02040503050406030204" pitchFamily="18" charset="0"/>
                      </a:rPr>
                      <m:t>𝑸</m:t>
                    </m:r>
                  </m:oMath>
                </a14:m>
                <a:endParaRPr kumimoji="1" lang="ja-JP" altLang="en-US" b="1"/>
              </a:p>
            </p:txBody>
          </p:sp>
        </mc:Choice>
        <mc:Fallback xmlns="">
          <p:sp>
            <p:nvSpPr>
              <p:cNvPr id="34" name="テキスト ボックス 33">
                <a:extLst>
                  <a:ext uri="{FF2B5EF4-FFF2-40B4-BE49-F238E27FC236}">
                    <a16:creationId xmlns:a16="http://schemas.microsoft.com/office/drawing/2014/main" id="{246E30A3-AE99-C041-B53F-523E9A338A97}"/>
                  </a:ext>
                </a:extLst>
              </p:cNvPr>
              <p:cNvSpPr txBox="1">
                <a:spLocks noRot="1" noChangeAspect="1" noMove="1" noResize="1" noEditPoints="1" noAdjustHandles="1" noChangeArrowheads="1" noChangeShapeType="1" noTextEdit="1"/>
              </p:cNvSpPr>
              <p:nvPr/>
            </p:nvSpPr>
            <p:spPr>
              <a:xfrm>
                <a:off x="5258685" y="5043452"/>
                <a:ext cx="1970411" cy="369332"/>
              </a:xfrm>
              <a:prstGeom prst="rect">
                <a:avLst/>
              </a:prstGeom>
              <a:blipFill>
                <a:blip r:embed="rId3"/>
                <a:stretch>
                  <a:fillRect l="-1899" t="-3226" b="-16129"/>
                </a:stretch>
              </a:blipFill>
              <a:ln w="19050">
                <a:solidFill>
                  <a:srgbClr val="FF0000"/>
                </a:solidFill>
              </a:ln>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00B052C3-B31D-3843-A6E0-CC88F156ABFD}"/>
              </a:ext>
            </a:extLst>
          </p:cNvPr>
          <p:cNvSpPr txBox="1"/>
          <p:nvPr/>
        </p:nvSpPr>
        <p:spPr>
          <a:xfrm>
            <a:off x="4014952" y="5664333"/>
            <a:ext cx="3416320" cy="369332"/>
          </a:xfrm>
          <a:prstGeom prst="rect">
            <a:avLst/>
          </a:prstGeom>
          <a:noFill/>
        </p:spPr>
        <p:txBody>
          <a:bodyPr wrap="none" rtlCol="0">
            <a:spAutoFit/>
          </a:bodyPr>
          <a:lstStyle/>
          <a:p>
            <a:r>
              <a:rPr kumimoji="1" lang="ja-JP" altLang="en-US"/>
              <a:t>要求側の支払い額を引きあげる</a:t>
            </a:r>
          </a:p>
        </p:txBody>
      </p:sp>
      <p:sp>
        <p:nvSpPr>
          <p:cNvPr id="35" name="角丸四角形吹き出し 34">
            <a:extLst>
              <a:ext uri="{FF2B5EF4-FFF2-40B4-BE49-F238E27FC236}">
                <a16:creationId xmlns:a16="http://schemas.microsoft.com/office/drawing/2014/main" id="{C09CB8D6-FD00-7442-9D77-1BF931DD8C3C}"/>
              </a:ext>
            </a:extLst>
          </p:cNvPr>
          <p:cNvSpPr/>
          <p:nvPr/>
        </p:nvSpPr>
        <p:spPr>
          <a:xfrm>
            <a:off x="551528" y="2631736"/>
            <a:ext cx="2601823" cy="414462"/>
          </a:xfrm>
          <a:prstGeom prst="wedgeRoundRectCallout">
            <a:avLst>
              <a:gd name="adj1" fmla="val 49298"/>
              <a:gd name="adj2" fmla="val 1168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勝者決定問題を解く</a:t>
            </a:r>
            <a:endParaRPr kumimoji="1" lang="ja-JP" altLang="en-US"/>
          </a:p>
        </p:txBody>
      </p:sp>
    </p:spTree>
    <p:extLst>
      <p:ext uri="{BB962C8B-B14F-4D97-AF65-F5344CB8AC3E}">
        <p14:creationId xmlns:p14="http://schemas.microsoft.com/office/powerpoint/2010/main" val="2613866801"/>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5E7E292-16D2-FD4D-B549-6573D837DEA8}"/>
              </a:ext>
            </a:extLst>
          </p:cNvPr>
          <p:cNvSpPr>
            <a:spLocks noGrp="1"/>
          </p:cNvSpPr>
          <p:nvPr>
            <p:ph type="ftr" sz="quarter" idx="14"/>
          </p:nvPr>
        </p:nvSpPr>
        <p:spPr/>
        <p:txBody>
          <a:bodyPr/>
          <a:lstStyle/>
          <a:p>
            <a:endParaRPr lang="ja-JP" altLang="en-US" dirty="0">
              <a:solidFill>
                <a:srgbClr val="323232"/>
              </a:solidFill>
            </a:endParaRPr>
          </a:p>
        </p:txBody>
      </p:sp>
      <p:sp>
        <p:nvSpPr>
          <p:cNvPr id="3" name="スライド番号プレースホルダー 2">
            <a:extLst>
              <a:ext uri="{FF2B5EF4-FFF2-40B4-BE49-F238E27FC236}">
                <a16:creationId xmlns:a16="http://schemas.microsoft.com/office/drawing/2014/main" id="{4DEE8899-2660-0D4B-95B3-BF323F711038}"/>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14</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75D3298-ABB8-4A45-9D7E-62C94989AA96}"/>
                  </a:ext>
                </a:extLst>
              </p:cNvPr>
              <p:cNvSpPr>
                <a:spLocks noGrp="1"/>
              </p:cNvSpPr>
              <p:nvPr>
                <p:ph type="body" sz="quarter" idx="13"/>
              </p:nvPr>
            </p:nvSpPr>
            <p:spPr>
              <a:xfrm>
                <a:off x="628649" y="1347349"/>
                <a:ext cx="8515349" cy="5127023"/>
              </a:xfrm>
            </p:spPr>
            <p:txBody>
              <a:bodyPr>
                <a:noAutofit/>
              </a:bodyPr>
              <a:lstStyle/>
              <a:p>
                <a:pPr>
                  <a:lnSpc>
                    <a:spcPct val="120000"/>
                  </a:lnSpc>
                </a:pPr>
                <a:r>
                  <a:rPr lang="ja-JP" altLang="en-US" dirty="0"/>
                  <a:t>入札作成</a:t>
                </a:r>
                <a:endParaRPr lang="en-US" altLang="ja-JP" dirty="0"/>
              </a:p>
              <a:p>
                <a:pPr lvl="1">
                  <a:lnSpc>
                    <a:spcPct val="120000"/>
                  </a:lnSpc>
                </a:pPr>
                <a:r>
                  <a:rPr lang="ja-JP" altLang="ja-JP" dirty="0">
                    <a:solidFill>
                      <a:schemeClr val="tx1"/>
                    </a:solidFill>
                  </a:rPr>
                  <a:t>リソース</a:t>
                </a:r>
                <a:r>
                  <a:rPr lang="ja-JP" altLang="ja-JP">
                    <a:solidFill>
                      <a:schemeClr val="tx1"/>
                    </a:solidFill>
                  </a:rPr>
                  <a:t>提供企業</a:t>
                </a:r>
                <a14:m>
                  <m:oMath xmlns:m="http://schemas.openxmlformats.org/officeDocument/2006/math">
                    <m:r>
                      <a:rPr lang="en-US" altLang="ja-JP" i="1" smtClean="0">
                        <a:solidFill>
                          <a:schemeClr val="tx1"/>
                        </a:solidFill>
                        <a:latin typeface="Cambria Math" panose="02040503050406030204" pitchFamily="18" charset="0"/>
                      </a:rPr>
                      <m:t>𝑖</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𝑰</m:t>
                    </m:r>
                  </m:oMath>
                </a14:m>
                <a:r>
                  <a:rPr lang="ja-JP" altLang="en-US">
                    <a:solidFill>
                      <a:schemeClr val="tx1"/>
                    </a:solidFill>
                  </a:rPr>
                  <a:t>は</a:t>
                </a:r>
                <a:r>
                  <a:rPr lang="ja-JP" altLang="en-US" dirty="0">
                    <a:solidFill>
                      <a:schemeClr val="tx1"/>
                    </a:solidFill>
                  </a:rPr>
                  <a:t>オークション主催者に入札を行う</a:t>
                </a:r>
                <a:endParaRPr lang="en-US" altLang="ja-JP" dirty="0">
                  <a:solidFill>
                    <a:schemeClr val="tx1"/>
                  </a:solidFill>
                </a:endParaRPr>
              </a:p>
              <a:p>
                <a:pPr lvl="2">
                  <a:lnSpc>
                    <a:spcPct val="100000"/>
                  </a:lnSpc>
                </a:pPr>
                <a:r>
                  <a:rPr lang="ja-JP" altLang="ja-JP" dirty="0">
                    <a:solidFill>
                      <a:schemeClr val="tx1"/>
                    </a:solidFill>
                  </a:rPr>
                  <a:t>提供するリソース</a:t>
                </a:r>
                <a14:m>
                  <m:oMath xmlns:m="http://schemas.openxmlformats.org/officeDocument/2006/math">
                    <m:r>
                      <a:rPr lang="en-US" altLang="ja-JP" i="1">
                        <a:solidFill>
                          <a:schemeClr val="tx1"/>
                        </a:solidFill>
                        <a:latin typeface="Cambria Math" panose="02040503050406030204" pitchFamily="18" charset="0"/>
                      </a:rPr>
                      <m:t>𝑟</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𝑹</m:t>
                    </m:r>
                  </m:oMath>
                </a14:m>
                <a:r>
                  <a:rPr lang="ja-JP" altLang="ja-JP" dirty="0">
                    <a:solidFill>
                      <a:schemeClr val="tx1"/>
                    </a:solidFill>
                  </a:rPr>
                  <a:t>の</a:t>
                </a:r>
                <a14:m>
                  <m:oMath xmlns:m="http://schemas.openxmlformats.org/officeDocument/2006/math">
                    <m:r>
                      <a:rPr lang="ja-JP" altLang="en-US" i="1">
                        <a:solidFill>
                          <a:schemeClr val="accent2"/>
                        </a:solidFill>
                        <a:latin typeface="Cambria Math" panose="02040503050406030204" pitchFamily="18" charset="0"/>
                      </a:rPr>
                      <m:t>コスト</m:t>
                    </m:r>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𝑐</m:t>
                        </m:r>
                      </m:e>
                      <m:sub>
                        <m:r>
                          <a:rPr lang="en-US" altLang="ja-JP" i="1">
                            <a:solidFill>
                              <a:schemeClr val="accent2"/>
                            </a:solidFill>
                            <a:latin typeface="Cambria Math" panose="02040503050406030204" pitchFamily="18" charset="0"/>
                          </a:rPr>
                          <m:t>𝑖</m:t>
                        </m:r>
                      </m:sub>
                    </m:sSub>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m:t>
                        </m:r>
                      </m:e>
                      <m:sub>
                        <m:r>
                          <a:rPr lang="en-US" altLang="ja-JP" i="1">
                            <a:solidFill>
                              <a:schemeClr val="accent2"/>
                            </a:solidFill>
                            <a:latin typeface="Cambria Math" panose="02040503050406030204" pitchFamily="18" charset="0"/>
                          </a:rPr>
                          <m:t>𝑟</m:t>
                        </m:r>
                      </m:sub>
                    </m:sSub>
                  </m:oMath>
                </a14:m>
                <a:r>
                  <a:rPr lang="ja-JP" altLang="ja-JP" dirty="0">
                    <a:solidFill>
                      <a:schemeClr val="tx1"/>
                    </a:solidFill>
                  </a:rPr>
                  <a:t>と</a:t>
                </a:r>
                <a:r>
                  <a:rPr lang="ja-JP" altLang="ja-JP" dirty="0">
                    <a:solidFill>
                      <a:schemeClr val="accent2"/>
                    </a:solidFill>
                  </a:rPr>
                  <a:t>提供時間</a:t>
                </a:r>
                <a14:m>
                  <m:oMath xmlns:m="http://schemas.openxmlformats.org/officeDocument/2006/math">
                    <m:r>
                      <a:rPr lang="en-US" altLang="ja-JP" i="1">
                        <a:solidFill>
                          <a:schemeClr val="accent2"/>
                        </a:solidFill>
                        <a:latin typeface="Cambria Math" panose="02040503050406030204" pitchFamily="18" charset="0"/>
                      </a:rPr>
                      <m:t>𝑇</m:t>
                    </m:r>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𝑃</m:t>
                        </m:r>
                      </m:e>
                      <m:sub>
                        <m:r>
                          <a:rPr lang="en-US" altLang="ja-JP" i="1">
                            <a:solidFill>
                              <a:schemeClr val="accent2"/>
                            </a:solidFill>
                            <a:latin typeface="Cambria Math" panose="02040503050406030204" pitchFamily="18" charset="0"/>
                          </a:rPr>
                          <m:t>𝑖</m:t>
                        </m:r>
                      </m:sub>
                    </m:sSub>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m:t>
                        </m:r>
                      </m:e>
                      <m:sub>
                        <m:r>
                          <a:rPr lang="en-US" altLang="ja-JP" i="1">
                            <a:solidFill>
                              <a:schemeClr val="accent2"/>
                            </a:solidFill>
                            <a:latin typeface="Cambria Math" panose="02040503050406030204" pitchFamily="18" charset="0"/>
                          </a:rPr>
                          <m:t>𝑟</m:t>
                        </m:r>
                      </m:sub>
                    </m:sSub>
                  </m:oMath>
                </a14:m>
                <a:r>
                  <a:rPr lang="ja-JP" altLang="ja-JP">
                    <a:solidFill>
                      <a:schemeClr val="tx1"/>
                    </a:solidFill>
                  </a:rPr>
                  <a:t>からなる</a:t>
                </a:r>
                <a:br>
                  <a:rPr lang="en-US" altLang="ja-JP" dirty="0">
                    <a:solidFill>
                      <a:schemeClr val="tx1"/>
                    </a:solidFill>
                  </a:rPr>
                </a:br>
                <a:r>
                  <a:rPr lang="ja-JP" altLang="ja-JP">
                    <a:solidFill>
                      <a:schemeClr val="tx1"/>
                    </a:solidFill>
                  </a:rPr>
                  <a:t>入札</a:t>
                </a:r>
                <a:r>
                  <a:rPr lang="ja-JP" altLang="ja-JP" dirty="0">
                    <a:solidFill>
                      <a:schemeClr val="tx1"/>
                    </a:solidFill>
                  </a:rPr>
                  <a:t>を</a:t>
                </a:r>
                <a14:m>
                  <m:oMath xmlns:m="http://schemas.openxmlformats.org/officeDocument/2006/math">
                    <m:r>
                      <a:rPr lang="en-US" altLang="ja-JP" b="0" i="0" smtClean="0">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𝑹</m:t>
                    </m:r>
                    <m:r>
                      <a:rPr lang="en-US" altLang="ja-JP" b="1" i="1" smtClean="0">
                        <a:solidFill>
                          <a:schemeClr val="tx1"/>
                        </a:solidFill>
                        <a:latin typeface="Cambria Math" panose="02040503050406030204" pitchFamily="18" charset="0"/>
                      </a:rPr>
                      <m:t>|</m:t>
                    </m:r>
                  </m:oMath>
                </a14:m>
                <a:r>
                  <a:rPr lang="ja-JP" altLang="ja-JP" dirty="0">
                    <a:solidFill>
                      <a:schemeClr val="tx1"/>
                    </a:solidFill>
                  </a:rPr>
                  <a:t>個作成</a:t>
                </a:r>
                <a:endParaRPr lang="en-US" altLang="ja-JP" dirty="0"/>
              </a:p>
              <a:p>
                <a:pPr lvl="1">
                  <a:lnSpc>
                    <a:spcPct val="120000"/>
                  </a:lnSpc>
                </a:pPr>
                <a:r>
                  <a:rPr lang="ja-JP" altLang="ja-JP" dirty="0">
                    <a:solidFill>
                      <a:schemeClr val="tx1"/>
                    </a:solidFill>
                  </a:rPr>
                  <a:t>リソース要求企業</a:t>
                </a:r>
                <a14:m>
                  <m:oMath xmlns:m="http://schemas.openxmlformats.org/officeDocument/2006/math">
                    <m:r>
                      <a:rPr lang="en-US" altLang="ja-JP" i="1">
                        <a:solidFill>
                          <a:schemeClr val="tx1"/>
                        </a:solidFill>
                        <a:latin typeface="Cambria Math" panose="02040503050406030204" pitchFamily="18" charset="0"/>
                      </a:rPr>
                      <m:t>𝑗</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𝑱</m:t>
                    </m:r>
                    <m:r>
                      <a:rPr lang="ja-JP" altLang="en-US" i="1" smtClean="0">
                        <a:solidFill>
                          <a:schemeClr val="tx1"/>
                        </a:solidFill>
                        <a:latin typeface="Cambria Math" panose="02040503050406030204" pitchFamily="18" charset="0"/>
                      </a:rPr>
                      <m:t>は</m:t>
                    </m:r>
                    <m:r>
                      <a:rPr lang="ja-JP" altLang="en-US" i="1">
                        <a:solidFill>
                          <a:schemeClr val="tx1"/>
                        </a:solidFill>
                        <a:latin typeface="Cambria Math" panose="02040503050406030204" pitchFamily="18" charset="0"/>
                      </a:rPr>
                      <m:t>オークション</m:t>
                    </m:r>
                    <m:r>
                      <a:rPr lang="ja-JP" altLang="en-US" i="1" smtClean="0">
                        <a:solidFill>
                          <a:schemeClr val="tx1"/>
                        </a:solidFill>
                        <a:latin typeface="Cambria Math" panose="02040503050406030204" pitchFamily="18" charset="0"/>
                      </a:rPr>
                      <m:t>主催者に</m:t>
                    </m:r>
                  </m:oMath>
                </a14:m>
                <a:r>
                  <a:rPr lang="ja-JP" altLang="en-US" dirty="0">
                    <a:solidFill>
                      <a:schemeClr val="tx1"/>
                    </a:solidFill>
                  </a:rPr>
                  <a:t>入札を行う</a:t>
                </a:r>
                <a:endParaRPr lang="en-US" altLang="ja-JP" dirty="0"/>
              </a:p>
              <a:p>
                <a:pPr lvl="2">
                  <a:lnSpc>
                    <a:spcPct val="100000"/>
                  </a:lnSpc>
                </a:pPr>
                <a:r>
                  <a:rPr lang="ja-JP" altLang="ja-JP" dirty="0">
                    <a:solidFill>
                      <a:schemeClr val="accent2"/>
                    </a:solidFill>
                  </a:rPr>
                  <a:t>予算</a:t>
                </a:r>
                <a14:m>
                  <m:oMath xmlns:m="http://schemas.openxmlformats.org/officeDocument/2006/math">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𝑣</m:t>
                        </m:r>
                      </m:e>
                      <m:sub>
                        <m:r>
                          <a:rPr lang="en-US" altLang="ja-JP" b="0" i="1" smtClean="0">
                            <a:solidFill>
                              <a:schemeClr val="accent2"/>
                            </a:solidFill>
                            <a:latin typeface="Cambria Math" panose="02040503050406030204" pitchFamily="18" charset="0"/>
                          </a:rPr>
                          <m:t>𝑗</m:t>
                        </m:r>
                        <m:r>
                          <a:rPr lang="en-US" altLang="ja-JP" i="1">
                            <a:solidFill>
                              <a:schemeClr val="accent2"/>
                            </a:solidFill>
                            <a:latin typeface="Cambria Math" panose="02040503050406030204" pitchFamily="18" charset="0"/>
                          </a:rPr>
                          <m:t>,</m:t>
                        </m:r>
                        <m:r>
                          <a:rPr lang="en-US" altLang="ja-JP" b="0" i="1" smtClean="0">
                            <a:solidFill>
                              <a:schemeClr val="accent2"/>
                            </a:solidFill>
                            <a:latin typeface="Cambria Math" panose="02040503050406030204" pitchFamily="18" charset="0"/>
                          </a:rPr>
                          <m:t>𝑛</m:t>
                        </m:r>
                      </m:sub>
                    </m:sSub>
                  </m:oMath>
                </a14:m>
                <a:r>
                  <a:rPr lang="ja-JP" altLang="en-US" dirty="0">
                    <a:solidFill>
                      <a:schemeClr val="tx1"/>
                    </a:solidFill>
                  </a:rPr>
                  <a:t>と</a:t>
                </a:r>
                <a:r>
                  <a:rPr lang="ja-JP" altLang="ja-JP" dirty="0">
                    <a:solidFill>
                      <a:schemeClr val="tx1"/>
                    </a:solidFill>
                  </a:rPr>
                  <a:t>要求するリソース</a:t>
                </a:r>
                <a14:m>
                  <m:oMath xmlns:m="http://schemas.openxmlformats.org/officeDocument/2006/math">
                    <m:r>
                      <a:rPr lang="en-US" altLang="ja-JP" i="1">
                        <a:solidFill>
                          <a:schemeClr val="tx1"/>
                        </a:solidFill>
                        <a:latin typeface="Cambria Math" panose="02040503050406030204" pitchFamily="18" charset="0"/>
                      </a:rPr>
                      <m:t>𝑟</m:t>
                    </m:r>
                    <m:r>
                      <a:rPr lang="en-US" altLang="ja-JP" i="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𝑹</m:t>
                    </m:r>
                  </m:oMath>
                </a14:m>
                <a:r>
                  <a:rPr lang="ja-JP" altLang="ja-JP" dirty="0">
                    <a:solidFill>
                      <a:schemeClr val="tx1"/>
                    </a:solidFill>
                  </a:rPr>
                  <a:t>の</a:t>
                </a:r>
                <a:r>
                  <a:rPr lang="ja-JP" altLang="ja-JP" dirty="0">
                    <a:solidFill>
                      <a:schemeClr val="accent2"/>
                    </a:solidFill>
                  </a:rPr>
                  <a:t>要求時間</a:t>
                </a:r>
                <a14:m>
                  <m:oMath xmlns:m="http://schemas.openxmlformats.org/officeDocument/2006/math">
                    <m:r>
                      <a:rPr lang="en-US" altLang="ja-JP" i="1">
                        <a:solidFill>
                          <a:schemeClr val="accent2"/>
                        </a:solidFill>
                        <a:latin typeface="Cambria Math" panose="02040503050406030204" pitchFamily="18" charset="0"/>
                      </a:rPr>
                      <m:t>𝑇</m:t>
                    </m:r>
                    <m:sSub>
                      <m:sSubPr>
                        <m:ctrlPr>
                          <a:rPr lang="ja-JP" altLang="ja-JP" i="1" smtClean="0">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𝑅</m:t>
                        </m:r>
                      </m:e>
                      <m:sub>
                        <m:r>
                          <a:rPr lang="en-US" altLang="ja-JP" i="1">
                            <a:solidFill>
                              <a:schemeClr val="accent2"/>
                            </a:solidFill>
                            <a:latin typeface="Cambria Math" panose="02040503050406030204" pitchFamily="18" charset="0"/>
                          </a:rPr>
                          <m:t>𝑗</m:t>
                        </m:r>
                        <m:r>
                          <a:rPr lang="en-US" altLang="ja-JP" i="1">
                            <a:solidFill>
                              <a:schemeClr val="accent2"/>
                            </a:solidFill>
                            <a:latin typeface="Cambria Math" panose="02040503050406030204" pitchFamily="18" charset="0"/>
                          </a:rPr>
                          <m:t>,</m:t>
                        </m:r>
                        <m:r>
                          <a:rPr lang="en-US" altLang="ja-JP" i="1">
                            <a:solidFill>
                              <a:schemeClr val="accent2"/>
                            </a:solidFill>
                            <a:latin typeface="Cambria Math" panose="02040503050406030204" pitchFamily="18" charset="0"/>
                          </a:rPr>
                          <m:t>𝑛</m:t>
                        </m:r>
                        <m:r>
                          <a:rPr lang="en-US" altLang="ja-JP" i="1">
                            <a:solidFill>
                              <a:schemeClr val="accent2"/>
                            </a:solidFill>
                            <a:latin typeface="Cambria Math" panose="02040503050406030204" pitchFamily="18" charset="0"/>
                          </a:rPr>
                          <m:t>,</m:t>
                        </m:r>
                        <m:r>
                          <a:rPr lang="en-US" altLang="ja-JP" i="1">
                            <a:solidFill>
                              <a:schemeClr val="accent2"/>
                            </a:solidFill>
                            <a:latin typeface="Cambria Math" panose="02040503050406030204" pitchFamily="18" charset="0"/>
                          </a:rPr>
                          <m:t>𝑟</m:t>
                        </m:r>
                      </m:sub>
                    </m:sSub>
                    <m:r>
                      <a:rPr lang="ja-JP" altLang="en-US" i="1" smtClean="0">
                        <a:solidFill>
                          <a:schemeClr val="tx1"/>
                        </a:solidFill>
                        <a:latin typeface="Cambria Math" panose="02040503050406030204" pitchFamily="18" charset="0"/>
                      </a:rPr>
                      <m:t>からなる</m:t>
                    </m:r>
                  </m:oMath>
                </a14:m>
                <a:br>
                  <a:rPr lang="en-US" altLang="ja-JP" i="1" dirty="0">
                    <a:solidFill>
                      <a:schemeClr val="tx1"/>
                    </a:solidFill>
                    <a:latin typeface="Cambria Math" panose="02040503050406030204" pitchFamily="18" charset="0"/>
                  </a:rPr>
                </a:br>
                <a14:m>
                  <m:oMath xmlns:m="http://schemas.openxmlformats.org/officeDocument/2006/math">
                    <m:r>
                      <a:rPr lang="ja-JP" altLang="en-US" i="1" smtClean="0">
                        <a:solidFill>
                          <a:schemeClr val="accent2"/>
                        </a:solidFill>
                        <a:latin typeface="Cambria Math" panose="02040503050406030204" pitchFamily="18" charset="0"/>
                      </a:rPr>
                      <m:t>入札</m:t>
                    </m:r>
                    <m:sSub>
                      <m:sSubPr>
                        <m:ctrlPr>
                          <a:rPr lang="en-US" altLang="ja-JP" b="0" i="1" smtClean="0">
                            <a:solidFill>
                              <a:schemeClr val="accent2"/>
                            </a:solidFill>
                            <a:latin typeface="Cambria Math" panose="02040503050406030204" pitchFamily="18" charset="0"/>
                          </a:rPr>
                        </m:ctrlPr>
                      </m:sSubPr>
                      <m:e>
                        <m:r>
                          <a:rPr lang="en-US" altLang="ja-JP" b="0" i="1" smtClean="0">
                            <a:solidFill>
                              <a:schemeClr val="accent2"/>
                            </a:solidFill>
                            <a:latin typeface="Cambria Math" panose="02040503050406030204" pitchFamily="18" charset="0"/>
                          </a:rPr>
                          <m:t>𝑏</m:t>
                        </m:r>
                      </m:e>
                      <m:sub>
                        <m:r>
                          <a:rPr lang="en-US" altLang="ja-JP" b="0" i="1" smtClean="0">
                            <a:solidFill>
                              <a:schemeClr val="accent2"/>
                            </a:solidFill>
                            <a:latin typeface="Cambria Math" panose="02040503050406030204" pitchFamily="18" charset="0"/>
                          </a:rPr>
                          <m:t>𝑗</m:t>
                        </m:r>
                        <m:r>
                          <a:rPr lang="en-US" altLang="ja-JP" b="0" i="1" smtClean="0">
                            <a:solidFill>
                              <a:schemeClr val="accent2"/>
                            </a:solidFill>
                            <a:latin typeface="Cambria Math" panose="02040503050406030204" pitchFamily="18" charset="0"/>
                          </a:rPr>
                          <m:t>,</m:t>
                        </m:r>
                        <m:r>
                          <a:rPr lang="en-US" altLang="ja-JP" b="0" i="1" smtClean="0">
                            <a:solidFill>
                              <a:schemeClr val="accent2"/>
                            </a:solidFill>
                            <a:latin typeface="Cambria Math" panose="02040503050406030204" pitchFamily="18" charset="0"/>
                          </a:rPr>
                          <m:t>𝑛</m:t>
                        </m:r>
                      </m:sub>
                    </m:sSub>
                    <m:r>
                      <a:rPr lang="en-US" altLang="ja-JP" b="0" i="1" smtClean="0">
                        <a:solidFill>
                          <a:schemeClr val="accent2"/>
                        </a:solidFill>
                        <a:latin typeface="Cambria Math" panose="02040503050406030204" pitchFamily="18" charset="0"/>
                      </a:rPr>
                      <m:t>∈</m:t>
                    </m:r>
                    <m:sSub>
                      <m:sSubPr>
                        <m:ctrlPr>
                          <a:rPr lang="en-US" altLang="ja-JP" b="1" i="1" smtClean="0">
                            <a:solidFill>
                              <a:schemeClr val="accent2"/>
                            </a:solidFill>
                            <a:latin typeface="Cambria Math" panose="02040503050406030204" pitchFamily="18" charset="0"/>
                          </a:rPr>
                        </m:ctrlPr>
                      </m:sSubPr>
                      <m:e>
                        <m:r>
                          <a:rPr lang="en-US" altLang="ja-JP" b="1" i="1" smtClean="0">
                            <a:solidFill>
                              <a:schemeClr val="accent2"/>
                            </a:solidFill>
                            <a:latin typeface="Cambria Math" panose="02040503050406030204" pitchFamily="18" charset="0"/>
                          </a:rPr>
                          <m:t>𝑩</m:t>
                        </m:r>
                      </m:e>
                      <m:sub>
                        <m:r>
                          <a:rPr lang="en-US" altLang="ja-JP" b="1" i="1" smtClean="0">
                            <a:solidFill>
                              <a:schemeClr val="accent2"/>
                            </a:solidFill>
                            <a:latin typeface="Cambria Math" panose="02040503050406030204" pitchFamily="18" charset="0"/>
                          </a:rPr>
                          <m:t>𝒋</m:t>
                        </m:r>
                      </m:sub>
                    </m:sSub>
                  </m:oMath>
                </a14:m>
                <a:r>
                  <a:rPr lang="ja-JP" altLang="en-US" dirty="0">
                    <a:solidFill>
                      <a:schemeClr val="tx1"/>
                    </a:solidFill>
                  </a:rPr>
                  <a:t>を</a:t>
                </a:r>
                <a14:m>
                  <m:oMath xmlns:m="http://schemas.openxmlformats.org/officeDocument/2006/math">
                    <m:r>
                      <a:rPr lang="en-US" altLang="ja-JP" b="0" i="0" smtClean="0">
                        <a:solidFill>
                          <a:schemeClr val="tx1"/>
                        </a:solidFill>
                        <a:latin typeface="Cambria Math" panose="02040503050406030204" pitchFamily="18" charset="0"/>
                      </a:rPr>
                      <m:t>|</m:t>
                    </m:r>
                    <m:sSub>
                      <m:sSubPr>
                        <m:ctrlPr>
                          <a:rPr lang="en-US" altLang="ja-JP" b="1" i="1" smtClean="0">
                            <a:solidFill>
                              <a:schemeClr val="tx1"/>
                            </a:solidFill>
                            <a:latin typeface="Cambria Math" panose="02040503050406030204" pitchFamily="18" charset="0"/>
                          </a:rPr>
                        </m:ctrlPr>
                      </m:sSubPr>
                      <m:e>
                        <m:r>
                          <a:rPr lang="en-US" altLang="ja-JP" b="1" i="1" smtClean="0">
                            <a:solidFill>
                              <a:schemeClr val="tx1"/>
                            </a:solidFill>
                            <a:latin typeface="Cambria Math" panose="02040503050406030204" pitchFamily="18" charset="0"/>
                          </a:rPr>
                          <m:t>𝑩</m:t>
                        </m:r>
                      </m:e>
                      <m:sub>
                        <m:r>
                          <a:rPr lang="en-US" altLang="ja-JP" b="1" i="1" smtClean="0">
                            <a:solidFill>
                              <a:schemeClr val="tx1"/>
                            </a:solidFill>
                            <a:latin typeface="Cambria Math" panose="02040503050406030204" pitchFamily="18" charset="0"/>
                          </a:rPr>
                          <m:t>𝒋</m:t>
                        </m:r>
                      </m:sub>
                    </m:sSub>
                    <m:r>
                      <a:rPr lang="en-US" altLang="ja-JP" b="0" i="1" smtClean="0">
                        <a:solidFill>
                          <a:schemeClr val="tx1"/>
                        </a:solidFill>
                        <a:latin typeface="Cambria Math" panose="02040503050406030204" pitchFamily="18" charset="0"/>
                      </a:rPr>
                      <m:t>|</m:t>
                    </m:r>
                  </m:oMath>
                </a14:m>
                <a:r>
                  <a:rPr lang="ja-JP" altLang="ja-JP" dirty="0">
                    <a:solidFill>
                      <a:schemeClr val="tx1"/>
                    </a:solidFill>
                  </a:rPr>
                  <a:t>個提示する</a:t>
                </a:r>
                <a:endParaRPr lang="en-US" altLang="ja-JP" dirty="0"/>
              </a:p>
              <a:p>
                <a:pPr lvl="2">
                  <a:lnSpc>
                    <a:spcPct val="120000"/>
                  </a:lnSpc>
                </a:pPr>
                <a:r>
                  <a:rPr lang="ja-JP" altLang="en-US" dirty="0">
                    <a:solidFill>
                      <a:schemeClr val="tx1"/>
                    </a:solidFill>
                  </a:rPr>
                  <a:t>ただし勝者となる入札は</a:t>
                </a:r>
                <a:r>
                  <a:rPr lang="en-US" altLang="ja-JP" dirty="0">
                    <a:solidFill>
                      <a:schemeClr val="tx1"/>
                    </a:solidFill>
                  </a:rPr>
                  <a:t>1</a:t>
                </a:r>
                <a:r>
                  <a:rPr lang="ja-JP" altLang="en-US" dirty="0">
                    <a:solidFill>
                      <a:schemeClr val="tx1"/>
                    </a:solidFill>
                  </a:rPr>
                  <a:t>つ</a:t>
                </a:r>
                <a:endParaRPr lang="en-US" altLang="ja-JP" dirty="0">
                  <a:solidFill>
                    <a:schemeClr val="tx1"/>
                  </a:solidFill>
                </a:endParaRPr>
              </a:p>
              <a:p>
                <a:pPr lvl="2">
                  <a:lnSpc>
                    <a:spcPct val="120000"/>
                  </a:lnSpc>
                </a:pPr>
                <a:r>
                  <a:rPr lang="ja-JP" altLang="ja-JP" dirty="0">
                    <a:solidFill>
                      <a:schemeClr val="tx1"/>
                    </a:solidFill>
                  </a:rPr>
                  <a:t>必要な</a:t>
                </a:r>
                <a:r>
                  <a:rPr lang="ja-JP" altLang="ja-JP" dirty="0">
                    <a:solidFill>
                      <a:schemeClr val="accent2"/>
                    </a:solidFill>
                  </a:rPr>
                  <a:t>リソースの組合せに対してリソースの</a:t>
                </a:r>
                <a:r>
                  <a:rPr lang="ja-JP" altLang="en-US" dirty="0">
                    <a:solidFill>
                      <a:schemeClr val="accent2"/>
                    </a:solidFill>
                  </a:rPr>
                  <a:t>入札</a:t>
                </a:r>
                <a:r>
                  <a:rPr lang="ja-JP" altLang="ja-JP" dirty="0">
                    <a:solidFill>
                      <a:schemeClr val="accent2"/>
                    </a:solidFill>
                  </a:rPr>
                  <a:t>を</a:t>
                </a:r>
                <a:r>
                  <a:rPr lang="ja-JP" altLang="ja-JP">
                    <a:solidFill>
                      <a:schemeClr val="accent2"/>
                    </a:solidFill>
                  </a:rPr>
                  <a:t>作成</a:t>
                </a:r>
                <a:r>
                  <a:rPr lang="ja-JP" altLang="ja-JP">
                    <a:solidFill>
                      <a:schemeClr val="tx1"/>
                    </a:solidFill>
                  </a:rPr>
                  <a:t>する</a:t>
                </a:r>
                <a:endParaRPr lang="en-US" altLang="ja-JP" sz="2200" dirty="0">
                  <a:solidFill>
                    <a:schemeClr val="tx1"/>
                  </a:solidFill>
                </a:endParaRPr>
              </a:p>
              <a:p>
                <a:pPr lvl="1">
                  <a:lnSpc>
                    <a:spcPct val="120000"/>
                  </a:lnSpc>
                </a:pPr>
                <a:r>
                  <a:rPr lang="ja-JP" altLang="en-US">
                    <a:solidFill>
                      <a:schemeClr val="tx1"/>
                    </a:solidFill>
                  </a:rPr>
                  <a:t>予算とコストに関してはこの価格で取引を行うと利益が出ない値とし，利益は取引価格とこれらの値の差で計算される</a:t>
                </a:r>
                <a:endParaRPr lang="en-US" altLang="ja-JP" dirty="0">
                  <a:solidFill>
                    <a:schemeClr val="tx1"/>
                  </a:solidFill>
                </a:endParaRPr>
              </a:p>
              <a:p>
                <a:r>
                  <a:rPr lang="ja-JP" altLang="en-US"/>
                  <a:t>入札を元にオークション主催者が</a:t>
                </a:r>
                <a:endParaRPr lang="en-US" altLang="ja-JP" dirty="0">
                  <a:solidFill>
                    <a:schemeClr val="tx1"/>
                  </a:solidFill>
                </a:endParaRPr>
              </a:p>
              <a:p>
                <a:pPr lvl="1">
                  <a:lnSpc>
                    <a:spcPct val="120000"/>
                  </a:lnSpc>
                </a:pPr>
                <a:r>
                  <a:rPr lang="ja-JP" altLang="en-US">
                    <a:solidFill>
                      <a:schemeClr val="tx1"/>
                    </a:solidFill>
                  </a:rPr>
                  <a:t>リソースの配分</a:t>
                </a:r>
                <a:endParaRPr lang="en-US" altLang="ja-JP" dirty="0">
                  <a:solidFill>
                    <a:schemeClr val="tx1"/>
                  </a:solidFill>
                </a:endParaRPr>
              </a:p>
              <a:p>
                <a:pPr lvl="1">
                  <a:lnSpc>
                    <a:spcPct val="120000"/>
                  </a:lnSpc>
                </a:pPr>
                <a:r>
                  <a:rPr lang="ja-JP" altLang="en-US">
                    <a:solidFill>
                      <a:schemeClr val="tx1"/>
                    </a:solidFill>
                  </a:rPr>
                  <a:t>要求側の支払いと提供側の収入</a:t>
                </a:r>
                <a:r>
                  <a:rPr lang="en-US" altLang="ja-JP" dirty="0">
                    <a:solidFill>
                      <a:schemeClr val="tx1"/>
                    </a:solidFill>
                  </a:rPr>
                  <a:t> </a:t>
                </a:r>
                <a:endParaRPr lang="ja-JP" altLang="ja-JP" dirty="0">
                  <a:solidFill>
                    <a:schemeClr val="tx1"/>
                  </a:solidFill>
                </a:endParaRPr>
              </a:p>
              <a:p>
                <a:pPr>
                  <a:lnSpc>
                    <a:spcPct val="120000"/>
                  </a:lnSpc>
                </a:pPr>
                <a:endParaRPr lang="en-US" altLang="ja-JP" dirty="0"/>
              </a:p>
              <a:p>
                <a:pPr lvl="0">
                  <a:lnSpc>
                    <a:spcPct val="120000"/>
                  </a:lnSpc>
                </a:pPr>
                <a:endParaRPr lang="en-US" altLang="ja-JP" dirty="0"/>
              </a:p>
              <a:p>
                <a:pPr lvl="0">
                  <a:lnSpc>
                    <a:spcPct val="120000"/>
                  </a:lnSpc>
                </a:pPr>
                <a:endParaRPr lang="en-US" altLang="ja-JP" dirty="0"/>
              </a:p>
              <a:p>
                <a:pPr>
                  <a:lnSpc>
                    <a:spcPct val="120000"/>
                  </a:lnSpc>
                </a:pPr>
                <a:endParaRPr lang="ja-JP" altLang="ja-JP" dirty="0"/>
              </a:p>
              <a:p>
                <a:pPr>
                  <a:lnSpc>
                    <a:spcPct val="120000"/>
                  </a:lnSpc>
                </a:pPr>
                <a:endParaRPr kumimoji="1" lang="ja-JP" altLang="en-US" dirty="0"/>
              </a:p>
            </p:txBody>
          </p:sp>
        </mc:Choice>
        <mc:Fallback xmlns="">
          <p:sp>
            <p:nvSpPr>
              <p:cNvPr id="4" name="テキスト プレースホルダー 3">
                <a:extLst>
                  <a:ext uri="{FF2B5EF4-FFF2-40B4-BE49-F238E27FC236}">
                    <a16:creationId xmlns:a16="http://schemas.microsoft.com/office/drawing/2014/main" id="{975D3298-ABB8-4A45-9D7E-62C94989AA96}"/>
                  </a:ext>
                </a:extLst>
              </p:cNvPr>
              <p:cNvSpPr>
                <a:spLocks noGrp="1" noRot="1" noChangeAspect="1" noMove="1" noResize="1" noEditPoints="1" noAdjustHandles="1" noChangeArrowheads="1" noChangeShapeType="1" noTextEdit="1"/>
              </p:cNvSpPr>
              <p:nvPr>
                <p:ph type="body" sz="quarter" idx="13"/>
              </p:nvPr>
            </p:nvSpPr>
            <p:spPr>
              <a:xfrm>
                <a:off x="628649" y="1347349"/>
                <a:ext cx="8515349" cy="5127023"/>
              </a:xfrm>
              <a:blipFill>
                <a:blip r:embed="rId2"/>
                <a:stretch>
                  <a:fillRect l="-595" r="-2827" b="-8889"/>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E435C82C-5817-4A48-A4BE-CD79EA48F215}"/>
              </a:ext>
            </a:extLst>
          </p:cNvPr>
          <p:cNvSpPr>
            <a:spLocks noGrp="1"/>
          </p:cNvSpPr>
          <p:nvPr>
            <p:ph type="title"/>
          </p:nvPr>
        </p:nvSpPr>
        <p:spPr/>
        <p:txBody>
          <a:bodyPr>
            <a:noAutofit/>
          </a:bodyPr>
          <a:lstStyle/>
          <a:p>
            <a:r>
              <a:rPr lang="ja-JP" altLang="en-US"/>
              <a:t>提案手法</a:t>
            </a:r>
            <a:r>
              <a:rPr lang="ja-JP" altLang="en-US" dirty="0"/>
              <a:t>の概要</a:t>
            </a:r>
            <a:endParaRPr kumimoji="1" lang="ja-JP" altLang="en-US" dirty="0"/>
          </a:p>
        </p:txBody>
      </p:sp>
      <p:sp>
        <p:nvSpPr>
          <p:cNvPr id="6" name="テキスト ボックス 5">
            <a:extLst>
              <a:ext uri="{FF2B5EF4-FFF2-40B4-BE49-F238E27FC236}">
                <a16:creationId xmlns:a16="http://schemas.microsoft.com/office/drawing/2014/main" id="{CAA5D444-1CB7-2244-8766-2298017C9CA7}"/>
              </a:ext>
            </a:extLst>
          </p:cNvPr>
          <p:cNvSpPr txBox="1"/>
          <p:nvPr/>
        </p:nvSpPr>
        <p:spPr>
          <a:xfrm>
            <a:off x="5129049" y="6229125"/>
            <a:ext cx="1723549" cy="461665"/>
          </a:xfrm>
          <a:prstGeom prst="rect">
            <a:avLst/>
          </a:prstGeom>
          <a:noFill/>
        </p:spPr>
        <p:txBody>
          <a:bodyPr wrap="none" rtlCol="0">
            <a:spAutoFit/>
          </a:bodyPr>
          <a:lstStyle/>
          <a:p>
            <a:r>
              <a:rPr kumimoji="1" lang="ja-JP" altLang="en-US" sz="2400"/>
              <a:t>を決定する</a:t>
            </a:r>
          </a:p>
        </p:txBody>
      </p:sp>
      <p:sp>
        <p:nvSpPr>
          <p:cNvPr id="7" name="右中かっこ 6">
            <a:extLst>
              <a:ext uri="{FF2B5EF4-FFF2-40B4-BE49-F238E27FC236}">
                <a16:creationId xmlns:a16="http://schemas.microsoft.com/office/drawing/2014/main" id="{EA08E7FE-E202-9B41-AD79-08F95AC59DDC}"/>
              </a:ext>
            </a:extLst>
          </p:cNvPr>
          <p:cNvSpPr/>
          <p:nvPr/>
        </p:nvSpPr>
        <p:spPr>
          <a:xfrm>
            <a:off x="4950373" y="6123477"/>
            <a:ext cx="178676" cy="6729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76399030"/>
      </p:ext>
    </p:extLst>
  </p:cSld>
  <p:clrMapOvr>
    <a:masterClrMapping/>
  </p:clrMapOvr>
  <mc:AlternateContent xmlns:mc="http://schemas.openxmlformats.org/markup-compatibility/2006" xmlns:p14="http://schemas.microsoft.com/office/powerpoint/2010/main">
    <mc:Choice Requires="p14">
      <p:transition spd="slow" p14:dur="2000" advTm="46725"/>
    </mc:Choice>
    <mc:Fallback xmlns="">
      <p:transition spd="slow" advTm="467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49" y="1763804"/>
                <a:ext cx="8609944" cy="4958441"/>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を定義し，それに対し仮想的な買い手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a:t>
                </a:r>
                <a:r>
                  <a:rPr lang="ja-JP" altLang="en-US">
                    <a:solidFill>
                      <a:schemeClr val="accent2"/>
                    </a:solidFill>
                  </a:rPr>
                  <a:t>支払い</a:t>
                </a:r>
                <a14:m>
                  <m:oMath xmlns:m="http://schemas.openxmlformats.org/officeDocument/2006/math">
                    <m:r>
                      <a:rPr lang="en" altLang="ja-JP" i="1" dirty="0" smtClean="0">
                        <a:solidFill>
                          <a:schemeClr val="accent2"/>
                        </a:solidFill>
                        <a:latin typeface="Cambria Math" panose="02040503050406030204" pitchFamily="18" charset="0"/>
                      </a:rPr>
                      <m:t>𝑝𝑎</m:t>
                    </m:r>
                    <m:sSub>
                      <m:sSubPr>
                        <m:ctrlPr>
                          <a:rPr lang="en" altLang="ja-JP" i="1" dirty="0" err="1">
                            <a:solidFill>
                              <a:schemeClr val="accent2"/>
                            </a:solidFill>
                            <a:latin typeface="Cambria Math" panose="02040503050406030204" pitchFamily="18" charset="0"/>
                          </a:rPr>
                        </m:ctrlPr>
                      </m:sSubPr>
                      <m:e>
                        <m:r>
                          <a:rPr lang="en" altLang="ja-JP" i="1" dirty="0" smtClean="0">
                            <a:solidFill>
                              <a:schemeClr val="accent2"/>
                            </a:solidFill>
                            <a:latin typeface="Cambria Math" panose="02040503050406030204" pitchFamily="18" charset="0"/>
                          </a:rPr>
                          <m:t>𝑦</m:t>
                        </m:r>
                      </m:e>
                      <m:sub>
                        <m:r>
                          <a:rPr lang="en-US" altLang="ja-JP" b="0" i="1" dirty="0" smtClean="0">
                            <a:solidFill>
                              <a:schemeClr val="accent2"/>
                            </a:solidFill>
                            <a:latin typeface="Cambria Math" panose="02040503050406030204" pitchFamily="18" charset="0"/>
                          </a:rPr>
                          <m:t>𝑗</m:t>
                        </m:r>
                      </m:sub>
                    </m:sSub>
                  </m:oMath>
                </a14:m>
                <a:r>
                  <a:rPr lang="ja-JP" altLang="en-US">
                    <a:solidFill>
                      <a:schemeClr val="accent2"/>
                    </a:solidFill>
                  </a:rPr>
                  <a:t>を</a:t>
                </a:r>
                <a:br>
                  <a:rPr lang="en-US" altLang="ja-JP" dirty="0">
                    <a:solidFill>
                      <a:schemeClr val="accent2"/>
                    </a:solidFill>
                  </a:rPr>
                </a:br>
                <a:r>
                  <a:rPr lang="ja-JP" altLang="en-US">
                    <a:solidFill>
                      <a:schemeClr val="accent2"/>
                    </a:solidFill>
                  </a:rPr>
                  <a:t>決定する </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p>
              <a:p>
                <a:pPr marL="457200" indent="-457200">
                  <a:lnSpc>
                    <a:spcPct val="120000"/>
                  </a:lnSpc>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提供リソースの取引量を決める</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a:t>
                </a:r>
                <a:r>
                  <a:rPr lang="ja-JP" altLang="en-US">
                    <a:solidFill>
                      <a:schemeClr val="accent2"/>
                    </a:solidFill>
                  </a:rPr>
                  <a:t>収入</a:t>
                </a:r>
                <a14:m>
                  <m:oMath xmlns:m="http://schemas.openxmlformats.org/officeDocument/2006/math">
                    <m:r>
                      <a:rPr lang="en" altLang="ja-JP" i="1" dirty="0" smtClean="0">
                        <a:solidFill>
                          <a:schemeClr val="accent2"/>
                        </a:solidFill>
                        <a:latin typeface="Cambria Math" panose="02040503050406030204" pitchFamily="18" charset="0"/>
                      </a:rPr>
                      <m:t>𝑟𝑒</m:t>
                    </m:r>
                    <m:r>
                      <a:rPr lang="en-US" altLang="ja-JP" b="0" i="1" dirty="0" smtClean="0">
                        <a:solidFill>
                          <a:schemeClr val="accent2"/>
                        </a:solidFill>
                        <a:latin typeface="Cambria Math" panose="02040503050406030204" pitchFamily="18" charset="0"/>
                      </a:rPr>
                      <m:t>𝑣𝑒𝑛𝑢</m:t>
                    </m:r>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𝑒</m:t>
                        </m:r>
                      </m:e>
                      <m:sub>
                        <m:r>
                          <a:rPr lang="en-US" altLang="ja-JP" b="0" i="1" dirty="0" smtClean="0">
                            <a:solidFill>
                              <a:schemeClr val="accent2"/>
                            </a:solidFill>
                            <a:latin typeface="Cambria Math" panose="02040503050406030204" pitchFamily="18" charset="0"/>
                          </a:rPr>
                          <m:t>𝑗</m:t>
                        </m:r>
                        <m:r>
                          <a:rPr lang="en-US" altLang="ja-JP" b="0" i="1" dirty="0" smtClean="0">
                            <a:solidFill>
                              <a:schemeClr val="accent2"/>
                            </a:solidFill>
                            <a:latin typeface="Cambria Math" panose="02040503050406030204" pitchFamily="18" charset="0"/>
                          </a:rPr>
                          <m:t>,</m:t>
                        </m:r>
                        <m:r>
                          <a:rPr lang="en-US" altLang="ja-JP" b="0" i="1" dirty="0" smtClean="0">
                            <a:solidFill>
                              <a:schemeClr val="accent2"/>
                            </a:solidFill>
                            <a:latin typeface="Cambria Math" panose="02040503050406030204" pitchFamily="18" charset="0"/>
                          </a:rPr>
                          <m:t>𝑟</m:t>
                        </m:r>
                      </m:sub>
                    </m:sSub>
                  </m:oMath>
                </a14:m>
                <a:r>
                  <a:rPr lang="ja-JP" altLang="en-US">
                    <a:solidFill>
                      <a:schemeClr val="accent2"/>
                    </a:solidFill>
                  </a:rPr>
                  <a:t>を決定する</a:t>
                </a:r>
                <a:endParaRPr lang="en-US" altLang="ja-JP" dirty="0"/>
              </a:p>
              <a:p>
                <a:pPr marL="0" indent="0">
                  <a:lnSpc>
                    <a:spcPct val="120000"/>
                  </a:lnSpc>
                  <a:buNone/>
                </a:pPr>
                <a:endParaRPr lang="en-US" altLang="ja-JP" dirty="0"/>
              </a:p>
              <a:p>
                <a:pPr marL="0" indent="0">
                  <a:lnSpc>
                    <a:spcPct val="120000"/>
                  </a:lnSpc>
                  <a:buNone/>
                </a:pPr>
                <a:r>
                  <a:rPr lang="en-US" altLang="ja-JP" dirty="0">
                    <a:solidFill>
                      <a:schemeClr val="tx1"/>
                    </a:solidFill>
                  </a:rPr>
                  <a:t>*</a:t>
                </a:r>
                <a:r>
                  <a:rPr lang="ja-JP" altLang="en-US">
                    <a:solidFill>
                      <a:schemeClr val="tx1"/>
                    </a:solidFill>
                  </a:rPr>
                  <a:t>今回支払い額と収入の差をオークション主催者の利益とする</a:t>
                </a:r>
                <a:r>
                  <a:rPr lang="ja-JP" altLang="en-US"/>
                  <a:t>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49" y="1763804"/>
                <a:ext cx="8609944" cy="4958441"/>
              </a:xfrm>
              <a:blipFill>
                <a:blip r:embed="rId2"/>
                <a:stretch>
                  <a:fillRect l="-1031" t="-153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normAutofit/>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15</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78373" y="1814423"/>
            <a:ext cx="8723587" cy="18431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382BACC-C607-1B46-A2AB-3A331CDDC502}"/>
              </a:ext>
            </a:extLst>
          </p:cNvPr>
          <p:cNvSpPr txBox="1"/>
          <p:nvPr/>
        </p:nvSpPr>
        <p:spPr>
          <a:xfrm>
            <a:off x="2549515" y="1382044"/>
            <a:ext cx="3775393" cy="400110"/>
          </a:xfrm>
          <a:prstGeom prst="rect">
            <a:avLst/>
          </a:prstGeom>
          <a:noFill/>
          <a:ln>
            <a:solidFill>
              <a:schemeClr val="accent1"/>
            </a:solidFill>
          </a:ln>
        </p:spPr>
        <p:txBody>
          <a:bodyPr wrap="none" rtlCol="0">
            <a:spAutoFit/>
          </a:bodyPr>
          <a:lstStyle/>
          <a:p>
            <a:r>
              <a:rPr kumimoji="1" lang="ja-JP" altLang="en-US" sz="2000"/>
              <a:t>リソース要求企業の支払い決定</a:t>
            </a:r>
          </a:p>
        </p:txBody>
      </p:sp>
      <p:sp>
        <p:nvSpPr>
          <p:cNvPr id="10" name="角丸四角形 9">
            <a:extLst>
              <a:ext uri="{FF2B5EF4-FFF2-40B4-BE49-F238E27FC236}">
                <a16:creationId xmlns:a16="http://schemas.microsoft.com/office/drawing/2014/main" id="{98A33057-84C7-8442-8761-9BC00444FE5A}"/>
              </a:ext>
            </a:extLst>
          </p:cNvPr>
          <p:cNvSpPr/>
          <p:nvPr/>
        </p:nvSpPr>
        <p:spPr>
          <a:xfrm>
            <a:off x="378373" y="3755954"/>
            <a:ext cx="8723587" cy="18393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351DC07-D8FF-2144-9978-09AE8D6860A1}"/>
              </a:ext>
            </a:extLst>
          </p:cNvPr>
          <p:cNvSpPr txBox="1"/>
          <p:nvPr/>
        </p:nvSpPr>
        <p:spPr>
          <a:xfrm>
            <a:off x="2947062" y="5608475"/>
            <a:ext cx="3518912" cy="400110"/>
          </a:xfrm>
          <a:prstGeom prst="rect">
            <a:avLst/>
          </a:prstGeom>
          <a:noFill/>
          <a:ln>
            <a:solidFill>
              <a:schemeClr val="accent1"/>
            </a:solidFill>
          </a:ln>
        </p:spPr>
        <p:txBody>
          <a:bodyPr wrap="none" rtlCol="0">
            <a:spAutoFit/>
          </a:bodyPr>
          <a:lstStyle/>
          <a:p>
            <a:r>
              <a:rPr kumimoji="1" lang="ja-JP" altLang="en-US" sz="2000"/>
              <a:t>リソース提供企業の収入決定</a:t>
            </a:r>
          </a:p>
        </p:txBody>
      </p:sp>
      <p:sp>
        <p:nvSpPr>
          <p:cNvPr id="12" name="テキスト プレースホルダー 1">
            <a:extLst>
              <a:ext uri="{FF2B5EF4-FFF2-40B4-BE49-F238E27FC236}">
                <a16:creationId xmlns:a16="http://schemas.microsoft.com/office/drawing/2014/main" id="{8897E2D7-1C3A-8C4F-AE59-33712B83EF9A}"/>
              </a:ext>
            </a:extLst>
          </p:cNvPr>
          <p:cNvSpPr>
            <a:spLocks noGrp="1"/>
          </p:cNvSpPr>
          <p:nvPr>
            <p:ph type="body" sz="quarter" idx="14"/>
          </p:nvPr>
        </p:nvSpPr>
        <p:spPr>
          <a:xfrm>
            <a:off x="628649" y="826007"/>
            <a:ext cx="8147488" cy="549275"/>
          </a:xfrm>
        </p:spPr>
        <p:txBody>
          <a:bodyPr>
            <a:normAutofit fontScale="92500"/>
          </a:bodyPr>
          <a:lstStyle/>
          <a:p>
            <a:r>
              <a:rPr lang="ja-JP" altLang="en-US"/>
              <a:t>リソース配分と価格の決定部分に</a:t>
            </a:r>
            <a:r>
              <a:rPr lang="en-US" altLang="ja-JP" dirty="0"/>
              <a:t>Padding Method</a:t>
            </a:r>
            <a:r>
              <a:rPr lang="ja-JP" altLang="en-US"/>
              <a:t>を適用する</a:t>
            </a:r>
          </a:p>
        </p:txBody>
      </p:sp>
    </p:spTree>
    <p:extLst>
      <p:ext uri="{BB962C8B-B14F-4D97-AF65-F5344CB8AC3E}">
        <p14:creationId xmlns:p14="http://schemas.microsoft.com/office/powerpoint/2010/main" val="1784507379"/>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49" y="1763804"/>
                <a:ext cx="8609944" cy="4958441"/>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を定義し，それに対し仮想的な買い手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a:t>
                </a:r>
                <a:r>
                  <a:rPr lang="ja-JP" altLang="en-US">
                    <a:solidFill>
                      <a:schemeClr val="accent2"/>
                    </a:solidFill>
                  </a:rPr>
                  <a:t>支払い</a:t>
                </a:r>
                <a14:m>
                  <m:oMath xmlns:m="http://schemas.openxmlformats.org/officeDocument/2006/math">
                    <m:r>
                      <a:rPr lang="en" altLang="ja-JP" i="1" dirty="0" smtClean="0">
                        <a:solidFill>
                          <a:schemeClr val="accent2"/>
                        </a:solidFill>
                        <a:latin typeface="Cambria Math" panose="02040503050406030204" pitchFamily="18" charset="0"/>
                      </a:rPr>
                      <m:t>𝑝𝑎</m:t>
                    </m:r>
                    <m:sSub>
                      <m:sSubPr>
                        <m:ctrlPr>
                          <a:rPr lang="en" altLang="ja-JP" i="1" dirty="0" err="1">
                            <a:solidFill>
                              <a:schemeClr val="accent2"/>
                            </a:solidFill>
                            <a:latin typeface="Cambria Math" panose="02040503050406030204" pitchFamily="18" charset="0"/>
                          </a:rPr>
                        </m:ctrlPr>
                      </m:sSubPr>
                      <m:e>
                        <m:r>
                          <a:rPr lang="en" altLang="ja-JP" i="1" dirty="0" smtClean="0">
                            <a:solidFill>
                              <a:schemeClr val="accent2"/>
                            </a:solidFill>
                            <a:latin typeface="Cambria Math" panose="02040503050406030204" pitchFamily="18" charset="0"/>
                          </a:rPr>
                          <m:t>𝑦</m:t>
                        </m:r>
                      </m:e>
                      <m:sub>
                        <m:r>
                          <a:rPr lang="en-US" altLang="ja-JP" b="0" i="1" dirty="0" smtClean="0">
                            <a:solidFill>
                              <a:schemeClr val="accent2"/>
                            </a:solidFill>
                            <a:latin typeface="Cambria Math" panose="02040503050406030204" pitchFamily="18" charset="0"/>
                          </a:rPr>
                          <m:t>𝑗</m:t>
                        </m:r>
                      </m:sub>
                    </m:sSub>
                  </m:oMath>
                </a14:m>
                <a:r>
                  <a:rPr lang="ja-JP" altLang="en-US">
                    <a:solidFill>
                      <a:schemeClr val="accent2"/>
                    </a:solidFill>
                  </a:rPr>
                  <a:t>を</a:t>
                </a:r>
                <a:br>
                  <a:rPr lang="en-US" altLang="ja-JP" dirty="0">
                    <a:solidFill>
                      <a:schemeClr val="accent2"/>
                    </a:solidFill>
                  </a:rPr>
                </a:br>
                <a:r>
                  <a:rPr lang="ja-JP" altLang="en-US">
                    <a:solidFill>
                      <a:schemeClr val="accent2"/>
                    </a:solidFill>
                  </a:rPr>
                  <a:t>決定する </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a:t>
                </a:r>
                <a:r>
                  <a:rPr lang="ja-JP" altLang="en-US"/>
                  <a:t>，</a:t>
                </a:r>
                <a:r>
                  <a:rPr lang="ja-JP" altLang="en-US">
                    <a:solidFill>
                      <a:schemeClr val="accent2"/>
                    </a:solidFill>
                  </a:rPr>
                  <a:t>提供リソースの取引量を決める</a:t>
                </a:r>
                <a:endParaRPr lang="en-US" altLang="ja-JP" dirty="0">
                  <a:solidFill>
                    <a:schemeClr val="tx1"/>
                  </a:solidFill>
                </a:endParaRPr>
              </a:p>
              <a:p>
                <a:pPr marL="457200" indent="-457200">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a:t>
                </a:r>
                <a:r>
                  <a:rPr lang="ja-JP" altLang="en-US">
                    <a:solidFill>
                      <a:schemeClr val="accent2"/>
                    </a:solidFill>
                  </a:rPr>
                  <a:t>収入</a:t>
                </a:r>
                <a14:m>
                  <m:oMath xmlns:m="http://schemas.openxmlformats.org/officeDocument/2006/math">
                    <m:r>
                      <a:rPr lang="en" altLang="ja-JP" i="1" dirty="0" smtClean="0">
                        <a:solidFill>
                          <a:schemeClr val="accent2"/>
                        </a:solidFill>
                        <a:latin typeface="Cambria Math" panose="02040503050406030204" pitchFamily="18" charset="0"/>
                      </a:rPr>
                      <m:t>𝑟𝑒</m:t>
                    </m:r>
                    <m:r>
                      <a:rPr lang="en-US" altLang="ja-JP" b="0" i="1" dirty="0" smtClean="0">
                        <a:solidFill>
                          <a:schemeClr val="accent2"/>
                        </a:solidFill>
                        <a:latin typeface="Cambria Math" panose="02040503050406030204" pitchFamily="18" charset="0"/>
                      </a:rPr>
                      <m:t>𝑣𝑒𝑛𝑢</m:t>
                    </m:r>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𝑒</m:t>
                        </m:r>
                      </m:e>
                      <m:sub>
                        <m:r>
                          <a:rPr lang="en-US" altLang="ja-JP" b="0" i="1" dirty="0" smtClean="0">
                            <a:solidFill>
                              <a:schemeClr val="accent2"/>
                            </a:solidFill>
                            <a:latin typeface="Cambria Math" panose="02040503050406030204" pitchFamily="18" charset="0"/>
                          </a:rPr>
                          <m:t>𝑗</m:t>
                        </m:r>
                        <m:r>
                          <a:rPr lang="en-US" altLang="ja-JP" b="0" i="1" dirty="0" smtClean="0">
                            <a:solidFill>
                              <a:schemeClr val="accent2"/>
                            </a:solidFill>
                            <a:latin typeface="Cambria Math" panose="02040503050406030204" pitchFamily="18" charset="0"/>
                          </a:rPr>
                          <m:t>,</m:t>
                        </m:r>
                        <m:r>
                          <a:rPr lang="en-US" altLang="ja-JP" b="0" i="1" dirty="0" smtClean="0">
                            <a:solidFill>
                              <a:schemeClr val="accent2"/>
                            </a:solidFill>
                            <a:latin typeface="Cambria Math" panose="02040503050406030204" pitchFamily="18" charset="0"/>
                          </a:rPr>
                          <m:t>𝑟</m:t>
                        </m:r>
                      </m:sub>
                    </m:sSub>
                  </m:oMath>
                </a14:m>
                <a:r>
                  <a:rPr lang="ja-JP" altLang="en-US">
                    <a:solidFill>
                      <a:schemeClr val="accent2"/>
                    </a:solidFill>
                  </a:rPr>
                  <a:t>を決定する</a:t>
                </a:r>
                <a:endParaRPr lang="en-US" altLang="ja-JP" dirty="0"/>
              </a:p>
              <a:p>
                <a:pPr marL="0" indent="0">
                  <a:lnSpc>
                    <a:spcPct val="120000"/>
                  </a:lnSpc>
                  <a:buNone/>
                </a:pPr>
                <a:endParaRPr lang="en-US" altLang="ja-JP" dirty="0"/>
              </a:p>
              <a:p>
                <a:pPr marL="0" indent="0">
                  <a:lnSpc>
                    <a:spcPct val="120000"/>
                  </a:lnSpc>
                  <a:buNone/>
                </a:pPr>
                <a:r>
                  <a:rPr lang="en-US" altLang="ja-JP" dirty="0">
                    <a:solidFill>
                      <a:schemeClr val="tx1"/>
                    </a:solidFill>
                  </a:rPr>
                  <a:t>*</a:t>
                </a:r>
                <a:r>
                  <a:rPr lang="ja-JP" altLang="en-US">
                    <a:solidFill>
                      <a:schemeClr val="tx1"/>
                    </a:solidFill>
                  </a:rPr>
                  <a:t>今回支払い額と収入の差をオークション主催者の利益とする</a:t>
                </a:r>
                <a:r>
                  <a:rPr lang="ja-JP" altLang="en-US"/>
                  <a:t>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49" y="1763804"/>
                <a:ext cx="8609944" cy="4958441"/>
              </a:xfrm>
              <a:blipFill>
                <a:blip r:embed="rId2"/>
                <a:stretch>
                  <a:fillRect l="-1031" t="-153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16</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88883" y="1814423"/>
            <a:ext cx="8723587" cy="184317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382BACC-C607-1B46-A2AB-3A331CDDC502}"/>
              </a:ext>
            </a:extLst>
          </p:cNvPr>
          <p:cNvSpPr txBox="1"/>
          <p:nvPr/>
        </p:nvSpPr>
        <p:spPr>
          <a:xfrm>
            <a:off x="2549515" y="1382044"/>
            <a:ext cx="3775393" cy="400110"/>
          </a:xfrm>
          <a:prstGeom prst="rect">
            <a:avLst/>
          </a:prstGeom>
          <a:noFill/>
          <a:ln>
            <a:solidFill>
              <a:schemeClr val="accent1"/>
            </a:solidFill>
          </a:ln>
        </p:spPr>
        <p:txBody>
          <a:bodyPr wrap="none" rtlCol="0">
            <a:spAutoFit/>
          </a:bodyPr>
          <a:lstStyle/>
          <a:p>
            <a:r>
              <a:rPr kumimoji="1" lang="ja-JP" altLang="en-US" sz="2000"/>
              <a:t>リソース要求企業の支払い決定</a:t>
            </a:r>
          </a:p>
        </p:txBody>
      </p:sp>
      <p:sp>
        <p:nvSpPr>
          <p:cNvPr id="13" name="テキスト プレースホルダー 1">
            <a:extLst>
              <a:ext uri="{FF2B5EF4-FFF2-40B4-BE49-F238E27FC236}">
                <a16:creationId xmlns:a16="http://schemas.microsoft.com/office/drawing/2014/main" id="{262F164F-092B-884D-AD28-98D3D1967155}"/>
              </a:ext>
            </a:extLst>
          </p:cNvPr>
          <p:cNvSpPr txBox="1">
            <a:spLocks/>
          </p:cNvSpPr>
          <p:nvPr/>
        </p:nvSpPr>
        <p:spPr>
          <a:xfrm>
            <a:off x="628649" y="826007"/>
            <a:ext cx="8147488" cy="549275"/>
          </a:xfrm>
          <a:prstGeom prst="rect">
            <a:avLst/>
          </a:prstGeom>
        </p:spPr>
        <p:txBody>
          <a:bodyPr vert="horz" lIns="91440" tIns="45720" rIns="91440" bIns="45720" rtlCol="0" anchor="b">
            <a:normAutofit fontScale="92500"/>
          </a:bodyPr>
          <a:lstStyle>
            <a:lvl1pPr marL="0" indent="0" algn="l" defTabSz="514350" rtl="0" eaLnBrk="1" latinLnBrk="0" hangingPunct="1">
              <a:lnSpc>
                <a:spcPct val="90000"/>
              </a:lnSpc>
              <a:spcBef>
                <a:spcPts val="563"/>
              </a:spcBef>
              <a:buFontTx/>
              <a:buNone/>
              <a:defRPr kumimoji="1" sz="2400" b="1" kern="1200">
                <a:solidFill>
                  <a:schemeClr val="accent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a:t>リソース配分と価格の決定部分に</a:t>
            </a:r>
            <a:r>
              <a:rPr lang="en-US" altLang="ja-JP"/>
              <a:t>Padding Method</a:t>
            </a:r>
            <a:r>
              <a:rPr lang="ja-JP" altLang="en-US"/>
              <a:t>を適用する</a:t>
            </a:r>
          </a:p>
        </p:txBody>
      </p:sp>
    </p:spTree>
    <p:extLst>
      <p:ext uri="{BB962C8B-B14F-4D97-AF65-F5344CB8AC3E}">
        <p14:creationId xmlns:p14="http://schemas.microsoft.com/office/powerpoint/2010/main" val="3773332501"/>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17</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a:xfrm>
                <a:off x="628650" y="243084"/>
                <a:ext cx="7886700" cy="561283"/>
              </a:xfrm>
            </p:spPr>
            <p:txBody>
              <a:bodyPr/>
              <a:lstStyle/>
              <a:p>
                <a14:m>
                  <m:oMath xmlns:m="http://schemas.openxmlformats.org/officeDocument/2006/math">
                    <m:r>
                      <a:rPr lang="en-US" altLang="ja-JP" i="1" dirty="0" smtClean="0">
                        <a:latin typeface="Cambria Math" panose="02040503050406030204" pitchFamily="18" charset="0"/>
                      </a:rPr>
                      <m:t>𝑃</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𝑱</m:t>
                    </m:r>
                    <m:r>
                      <a:rPr lang="en-US" altLang="ja-JP" i="1" dirty="0">
                        <a:latin typeface="Cambria Math" panose="02040503050406030204" pitchFamily="18" charset="0"/>
                      </a:rPr>
                      <m:t>)</m:t>
                    </m:r>
                  </m:oMath>
                </a14:m>
                <a:r>
                  <a:rPr kumimoji="1" lang="ja-JP" altLang="en-US"/>
                  <a:t>の定式化</a:t>
                </a:r>
                <a:r>
                  <a:rPr kumimoji="1" lang="en-US" altLang="ja-JP" dirty="0"/>
                  <a:t> (</a:t>
                </a:r>
                <a:r>
                  <a:rPr lang="en-US" altLang="ja-JP" dirty="0"/>
                  <a:t>I</a:t>
                </a:r>
                <a:r>
                  <a:rPr kumimoji="1" lang="en-US" altLang="ja-JP" dirty="0"/>
                  <a:t>)</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xfrm>
                <a:off x="628650" y="243084"/>
                <a:ext cx="7886700" cy="561283"/>
              </a:xfrm>
              <a:blipFill>
                <a:blip r:embed="rId6"/>
                <a:stretch>
                  <a:fillRect l="-322" t="-2222" b="-31111"/>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37C74C76-B547-5047-BC1A-0D2B4F93137B}"/>
              </a:ext>
            </a:extLst>
          </p:cNvPr>
          <p:cNvPicPr>
            <a:picLocks noChangeAspect="1"/>
          </p:cNvPicPr>
          <p:nvPr>
            <p:custDataLst>
              <p:tags r:id="rId1"/>
            </p:custDataLst>
          </p:nvPr>
        </p:nvPicPr>
        <p:blipFill>
          <a:blip r:embed="rId7"/>
          <a:stretch>
            <a:fillRect/>
          </a:stretch>
        </p:blipFill>
        <p:spPr>
          <a:xfrm>
            <a:off x="267277" y="1375815"/>
            <a:ext cx="5108449" cy="3588514"/>
          </a:xfrm>
          <a:prstGeom prst="rect">
            <a:avLst/>
          </a:prstGeom>
        </p:spPr>
      </p:pic>
      <p:sp>
        <p:nvSpPr>
          <p:cNvPr id="66" name="テキスト ボックス 65">
            <a:extLst>
              <a:ext uri="{FF2B5EF4-FFF2-40B4-BE49-F238E27FC236}">
                <a16:creationId xmlns:a16="http://schemas.microsoft.com/office/drawing/2014/main" id="{E029101F-F5A1-C34A-BF51-5DA1EBC14408}"/>
              </a:ext>
            </a:extLst>
          </p:cNvPr>
          <p:cNvSpPr txBox="1"/>
          <p:nvPr/>
        </p:nvSpPr>
        <p:spPr>
          <a:xfrm>
            <a:off x="5633666" y="3025972"/>
            <a:ext cx="4362680" cy="307777"/>
          </a:xfrm>
          <a:prstGeom prst="rect">
            <a:avLst/>
          </a:prstGeom>
          <a:noFill/>
        </p:spPr>
        <p:txBody>
          <a:bodyPr wrap="square" rtlCol="0">
            <a:spAutoFit/>
          </a:bodyPr>
          <a:lstStyle/>
          <a:p>
            <a:r>
              <a:rPr kumimoji="1" lang="ja-JP" altLang="en-US" sz="1400"/>
              <a:t>敗者となる</a:t>
            </a:r>
            <a:r>
              <a:rPr lang="ja-JP" altLang="en-US" sz="1400"/>
              <a:t>要求側の</a:t>
            </a:r>
            <a:r>
              <a:rPr kumimoji="1" lang="ja-JP" altLang="en-US" sz="1400"/>
              <a:t>入札を満たさない制約</a:t>
            </a:r>
          </a:p>
        </p:txBody>
      </p:sp>
      <p:pic>
        <p:nvPicPr>
          <p:cNvPr id="10" name="図 9">
            <a:extLst>
              <a:ext uri="{FF2B5EF4-FFF2-40B4-BE49-F238E27FC236}">
                <a16:creationId xmlns:a16="http://schemas.microsoft.com/office/drawing/2014/main" id="{D338180B-A81F-7C4F-9B7A-74AF3DA32DFD}"/>
              </a:ext>
            </a:extLst>
          </p:cNvPr>
          <p:cNvPicPr>
            <a:picLocks noChangeAspect="1"/>
          </p:cNvPicPr>
          <p:nvPr>
            <p:custDataLst>
              <p:tags r:id="rId2"/>
            </p:custDataLst>
          </p:nvPr>
        </p:nvPicPr>
        <p:blipFill>
          <a:blip r:embed="rId8"/>
          <a:stretch>
            <a:fillRect/>
          </a:stretch>
        </p:blipFill>
        <p:spPr>
          <a:xfrm>
            <a:off x="628651" y="5256741"/>
            <a:ext cx="6781947" cy="634436"/>
          </a:xfrm>
          <a:prstGeom prst="rect">
            <a:avLst/>
          </a:prstGeom>
          <a:ln w="19050">
            <a:noFill/>
          </a:ln>
        </p:spPr>
      </p:pic>
      <p:grpSp>
        <p:nvGrpSpPr>
          <p:cNvPr id="95" name="グループ化 94">
            <a:extLst>
              <a:ext uri="{FF2B5EF4-FFF2-40B4-BE49-F238E27FC236}">
                <a16:creationId xmlns:a16="http://schemas.microsoft.com/office/drawing/2014/main" id="{413BA134-4EFF-BD4B-B7D2-D556FB07A93E}"/>
              </a:ext>
            </a:extLst>
          </p:cNvPr>
          <p:cNvGrpSpPr/>
          <p:nvPr/>
        </p:nvGrpSpPr>
        <p:grpSpPr>
          <a:xfrm>
            <a:off x="5322360" y="1573495"/>
            <a:ext cx="3917672" cy="3236395"/>
            <a:chOff x="5343380" y="1573495"/>
            <a:chExt cx="3917672" cy="3236395"/>
          </a:xfrm>
        </p:grpSpPr>
        <p:sp>
          <p:nvSpPr>
            <p:cNvPr id="57" name="テキスト ボックス 56">
              <a:extLst>
                <a:ext uri="{FF2B5EF4-FFF2-40B4-BE49-F238E27FC236}">
                  <a16:creationId xmlns:a16="http://schemas.microsoft.com/office/drawing/2014/main" id="{7913941C-6320-EB4C-934F-45BCBFBDC24F}"/>
                </a:ext>
              </a:extLst>
            </p:cNvPr>
            <p:cNvSpPr txBox="1"/>
            <p:nvPr/>
          </p:nvSpPr>
          <p:spPr>
            <a:xfrm>
              <a:off x="5343380" y="1573495"/>
              <a:ext cx="465192" cy="369332"/>
            </a:xfrm>
            <a:prstGeom prst="rect">
              <a:avLst/>
            </a:prstGeom>
            <a:noFill/>
          </p:spPr>
          <p:txBody>
            <a:bodyPr wrap="none" rtlCol="0">
              <a:spAutoFit/>
            </a:bodyPr>
            <a:lstStyle/>
            <a:p>
              <a:r>
                <a:rPr kumimoji="1" lang="en-US" altLang="ja-JP" dirty="0"/>
                <a:t>(1)</a:t>
              </a:r>
              <a:endParaRPr kumimoji="1" lang="ja-JP" altLang="en-US"/>
            </a:p>
          </p:txBody>
        </p:sp>
        <p:sp>
          <p:nvSpPr>
            <p:cNvPr id="58" name="テキスト ボックス 57">
              <a:extLst>
                <a:ext uri="{FF2B5EF4-FFF2-40B4-BE49-F238E27FC236}">
                  <a16:creationId xmlns:a16="http://schemas.microsoft.com/office/drawing/2014/main" id="{B542524E-019A-7D41-A096-BA8B9F3B1777}"/>
                </a:ext>
              </a:extLst>
            </p:cNvPr>
            <p:cNvSpPr txBox="1"/>
            <p:nvPr/>
          </p:nvSpPr>
          <p:spPr>
            <a:xfrm>
              <a:off x="5343380" y="2524612"/>
              <a:ext cx="465192" cy="369332"/>
            </a:xfrm>
            <a:prstGeom prst="rect">
              <a:avLst/>
            </a:prstGeom>
            <a:noFill/>
          </p:spPr>
          <p:txBody>
            <a:bodyPr wrap="none" rtlCol="0">
              <a:spAutoFit/>
            </a:bodyPr>
            <a:lstStyle/>
            <a:p>
              <a:r>
                <a:rPr kumimoji="1" lang="en-US" altLang="ja-JP" dirty="0"/>
                <a:t>(2)</a:t>
              </a:r>
              <a:endParaRPr kumimoji="1" lang="ja-JP" altLang="en-US"/>
            </a:p>
          </p:txBody>
        </p:sp>
        <p:sp>
          <p:nvSpPr>
            <p:cNvPr id="59" name="テキスト ボックス 58">
              <a:extLst>
                <a:ext uri="{FF2B5EF4-FFF2-40B4-BE49-F238E27FC236}">
                  <a16:creationId xmlns:a16="http://schemas.microsoft.com/office/drawing/2014/main" id="{A12C8C87-2894-DD40-B0BC-D9B5A290FD3E}"/>
                </a:ext>
              </a:extLst>
            </p:cNvPr>
            <p:cNvSpPr txBox="1"/>
            <p:nvPr/>
          </p:nvSpPr>
          <p:spPr>
            <a:xfrm>
              <a:off x="5343380" y="3019329"/>
              <a:ext cx="465192" cy="369332"/>
            </a:xfrm>
            <a:prstGeom prst="rect">
              <a:avLst/>
            </a:prstGeom>
            <a:noFill/>
          </p:spPr>
          <p:txBody>
            <a:bodyPr wrap="none" rtlCol="0">
              <a:spAutoFit/>
            </a:bodyPr>
            <a:lstStyle/>
            <a:p>
              <a:r>
                <a:rPr kumimoji="1" lang="en-US" altLang="ja-JP" dirty="0"/>
                <a:t>(3)</a:t>
              </a:r>
              <a:endParaRPr kumimoji="1" lang="ja-JP" altLang="en-US"/>
            </a:p>
          </p:txBody>
        </p:sp>
        <p:sp>
          <p:nvSpPr>
            <p:cNvPr id="60" name="テキスト ボックス 59">
              <a:extLst>
                <a:ext uri="{FF2B5EF4-FFF2-40B4-BE49-F238E27FC236}">
                  <a16:creationId xmlns:a16="http://schemas.microsoft.com/office/drawing/2014/main" id="{8D80446D-9807-F246-A0FA-E7C768A48062}"/>
                </a:ext>
              </a:extLst>
            </p:cNvPr>
            <p:cNvSpPr txBox="1"/>
            <p:nvPr/>
          </p:nvSpPr>
          <p:spPr>
            <a:xfrm>
              <a:off x="5343380" y="3405439"/>
              <a:ext cx="465192" cy="369332"/>
            </a:xfrm>
            <a:prstGeom prst="rect">
              <a:avLst/>
            </a:prstGeom>
            <a:noFill/>
          </p:spPr>
          <p:txBody>
            <a:bodyPr wrap="none" rtlCol="0">
              <a:spAutoFit/>
            </a:bodyPr>
            <a:lstStyle/>
            <a:p>
              <a:r>
                <a:rPr kumimoji="1" lang="en-US" altLang="ja-JP" dirty="0"/>
                <a:t>(4)</a:t>
              </a:r>
              <a:endParaRPr kumimoji="1" lang="ja-JP" altLang="en-US"/>
            </a:p>
          </p:txBody>
        </p:sp>
        <p:sp>
          <p:nvSpPr>
            <p:cNvPr id="61" name="テキスト ボックス 60">
              <a:extLst>
                <a:ext uri="{FF2B5EF4-FFF2-40B4-BE49-F238E27FC236}">
                  <a16:creationId xmlns:a16="http://schemas.microsoft.com/office/drawing/2014/main" id="{AD347739-17CE-8F45-982D-B7AF780183CC}"/>
                </a:ext>
              </a:extLst>
            </p:cNvPr>
            <p:cNvSpPr txBox="1"/>
            <p:nvPr/>
          </p:nvSpPr>
          <p:spPr>
            <a:xfrm>
              <a:off x="5343380" y="3848886"/>
              <a:ext cx="465192" cy="369332"/>
            </a:xfrm>
            <a:prstGeom prst="rect">
              <a:avLst/>
            </a:prstGeom>
            <a:noFill/>
          </p:spPr>
          <p:txBody>
            <a:bodyPr wrap="none" rtlCol="0">
              <a:spAutoFit/>
            </a:bodyPr>
            <a:lstStyle/>
            <a:p>
              <a:r>
                <a:rPr kumimoji="1" lang="en-US" altLang="ja-JP" dirty="0"/>
                <a:t>(5)</a:t>
              </a:r>
              <a:endParaRPr kumimoji="1" lang="ja-JP" altLang="en-US"/>
            </a:p>
          </p:txBody>
        </p:sp>
        <p:sp>
          <p:nvSpPr>
            <p:cNvPr id="63" name="テキスト ボックス 62">
              <a:extLst>
                <a:ext uri="{FF2B5EF4-FFF2-40B4-BE49-F238E27FC236}">
                  <a16:creationId xmlns:a16="http://schemas.microsoft.com/office/drawing/2014/main" id="{414F4A69-65DF-4C42-9F0F-7E0452BA1377}"/>
                </a:ext>
              </a:extLst>
            </p:cNvPr>
            <p:cNvSpPr txBox="1"/>
            <p:nvPr/>
          </p:nvSpPr>
          <p:spPr>
            <a:xfrm>
              <a:off x="5343380" y="4440558"/>
              <a:ext cx="465192" cy="369332"/>
            </a:xfrm>
            <a:prstGeom prst="rect">
              <a:avLst/>
            </a:prstGeom>
            <a:noFill/>
          </p:spPr>
          <p:txBody>
            <a:bodyPr wrap="none" rtlCol="0">
              <a:spAutoFit/>
            </a:bodyPr>
            <a:lstStyle/>
            <a:p>
              <a:r>
                <a:rPr kumimoji="1" lang="en-US" altLang="ja-JP" dirty="0"/>
                <a:t>(6)</a:t>
              </a:r>
              <a:endParaRPr kumimoji="1" lang="ja-JP" altLang="en-US"/>
            </a:p>
          </p:txBody>
        </p:sp>
        <p:sp>
          <p:nvSpPr>
            <p:cNvPr id="64" name="テキスト ボックス 63">
              <a:extLst>
                <a:ext uri="{FF2B5EF4-FFF2-40B4-BE49-F238E27FC236}">
                  <a16:creationId xmlns:a16="http://schemas.microsoft.com/office/drawing/2014/main" id="{6B430461-DDA8-864B-B039-A67835AF7AC9}"/>
                </a:ext>
              </a:extLst>
            </p:cNvPr>
            <p:cNvSpPr txBox="1"/>
            <p:nvPr/>
          </p:nvSpPr>
          <p:spPr>
            <a:xfrm>
              <a:off x="5675706" y="1604346"/>
              <a:ext cx="2441694" cy="338554"/>
            </a:xfrm>
            <a:prstGeom prst="rect">
              <a:avLst/>
            </a:prstGeom>
            <a:noFill/>
          </p:spPr>
          <p:txBody>
            <a:bodyPr wrap="none" rtlCol="0">
              <a:spAutoFit/>
            </a:bodyPr>
            <a:lstStyle/>
            <a:p>
              <a:r>
                <a:rPr lang="ja-JP" altLang="en-US" sz="1600"/>
                <a:t>総</a:t>
              </a:r>
              <a:r>
                <a:rPr kumimoji="1" lang="ja-JP" altLang="en-US" sz="1600"/>
                <a:t>利益最大化の目的関数</a:t>
              </a:r>
            </a:p>
          </p:txBody>
        </p:sp>
        <p:sp>
          <p:nvSpPr>
            <p:cNvPr id="65" name="テキスト ボックス 64">
              <a:extLst>
                <a:ext uri="{FF2B5EF4-FFF2-40B4-BE49-F238E27FC236}">
                  <a16:creationId xmlns:a16="http://schemas.microsoft.com/office/drawing/2014/main" id="{0EA7A301-52B9-C345-B362-E90D330B9FC7}"/>
                </a:ext>
              </a:extLst>
            </p:cNvPr>
            <p:cNvSpPr txBox="1"/>
            <p:nvPr/>
          </p:nvSpPr>
          <p:spPr>
            <a:xfrm>
              <a:off x="5675706" y="2526657"/>
              <a:ext cx="2852063" cy="338554"/>
            </a:xfrm>
            <a:prstGeom prst="rect">
              <a:avLst/>
            </a:prstGeom>
            <a:noFill/>
          </p:spPr>
          <p:txBody>
            <a:bodyPr wrap="none" rtlCol="0">
              <a:spAutoFit/>
            </a:bodyPr>
            <a:lstStyle/>
            <a:p>
              <a:r>
                <a:rPr kumimoji="1" lang="ja-JP" altLang="en-US" sz="1600"/>
                <a:t>提供側のリソースの容量制約</a:t>
              </a:r>
            </a:p>
          </p:txBody>
        </p:sp>
        <p:sp>
          <p:nvSpPr>
            <p:cNvPr id="67" name="テキスト ボックス 66">
              <a:extLst>
                <a:ext uri="{FF2B5EF4-FFF2-40B4-BE49-F238E27FC236}">
                  <a16:creationId xmlns:a16="http://schemas.microsoft.com/office/drawing/2014/main" id="{58A3B772-57CF-064A-B173-C59B58DF6345}"/>
                </a:ext>
              </a:extLst>
            </p:cNvPr>
            <p:cNvSpPr txBox="1"/>
            <p:nvPr/>
          </p:nvSpPr>
          <p:spPr>
            <a:xfrm>
              <a:off x="5665196" y="3418267"/>
              <a:ext cx="3595856" cy="307777"/>
            </a:xfrm>
            <a:prstGeom prst="rect">
              <a:avLst/>
            </a:prstGeom>
            <a:noFill/>
          </p:spPr>
          <p:txBody>
            <a:bodyPr wrap="none" rtlCol="0">
              <a:spAutoFit/>
            </a:bodyPr>
            <a:lstStyle/>
            <a:p>
              <a:r>
                <a:rPr lang="ja-JP" altLang="en-US" sz="1400"/>
                <a:t>勝者</a:t>
              </a:r>
              <a:r>
                <a:rPr kumimoji="1" lang="ja-JP" altLang="en-US" sz="1400"/>
                <a:t>となる</a:t>
              </a:r>
              <a:r>
                <a:rPr lang="ja-JP" altLang="en-US" sz="1400"/>
                <a:t>要求側の入札</a:t>
              </a:r>
              <a:r>
                <a:rPr kumimoji="1" lang="ja-JP" altLang="en-US" sz="1400"/>
                <a:t>を満たす為の制約</a:t>
              </a:r>
            </a:p>
          </p:txBody>
        </p:sp>
        <p:sp>
          <p:nvSpPr>
            <p:cNvPr id="68" name="テキスト ボックス 67">
              <a:extLst>
                <a:ext uri="{FF2B5EF4-FFF2-40B4-BE49-F238E27FC236}">
                  <a16:creationId xmlns:a16="http://schemas.microsoft.com/office/drawing/2014/main" id="{4E9D5A8F-5107-BE43-8BA2-85584616E7B5}"/>
                </a:ext>
              </a:extLst>
            </p:cNvPr>
            <p:cNvSpPr txBox="1"/>
            <p:nvPr/>
          </p:nvSpPr>
          <p:spPr>
            <a:xfrm>
              <a:off x="5675707" y="3803233"/>
              <a:ext cx="2646878" cy="584775"/>
            </a:xfrm>
            <a:prstGeom prst="rect">
              <a:avLst/>
            </a:prstGeom>
            <a:noFill/>
          </p:spPr>
          <p:txBody>
            <a:bodyPr wrap="none" rtlCol="0">
              <a:spAutoFit/>
            </a:bodyPr>
            <a:lstStyle/>
            <a:p>
              <a:pPr algn="ctr"/>
              <a:r>
                <a:rPr lang="ja-JP" altLang="en-US" sz="1600"/>
                <a:t>要求側一企業の勝者となる</a:t>
              </a:r>
              <a:endParaRPr lang="en-US" altLang="ja-JP" sz="1600" dirty="0"/>
            </a:p>
            <a:p>
              <a:pPr algn="ctr"/>
              <a:r>
                <a:rPr lang="ja-JP" altLang="en-US" sz="1600"/>
                <a:t>入札を高々</a:t>
              </a:r>
              <a:r>
                <a:rPr lang="en-US" altLang="ja-JP" sz="1600" dirty="0"/>
                <a:t>1</a:t>
              </a:r>
              <a:r>
                <a:rPr lang="ja-JP" altLang="en-US" sz="1600"/>
                <a:t>つとする制約</a:t>
              </a:r>
              <a:endParaRPr kumimoji="1" lang="ja-JP" altLang="en-US" sz="1600"/>
            </a:p>
          </p:txBody>
        </p:sp>
        <p:sp>
          <p:nvSpPr>
            <p:cNvPr id="94" name="テキスト ボックス 93">
              <a:extLst>
                <a:ext uri="{FF2B5EF4-FFF2-40B4-BE49-F238E27FC236}">
                  <a16:creationId xmlns:a16="http://schemas.microsoft.com/office/drawing/2014/main" id="{31F58E7D-5548-5C41-A154-4A97DD41F1FA}"/>
                </a:ext>
              </a:extLst>
            </p:cNvPr>
            <p:cNvSpPr txBox="1"/>
            <p:nvPr/>
          </p:nvSpPr>
          <p:spPr>
            <a:xfrm>
              <a:off x="5675706" y="4470896"/>
              <a:ext cx="1005403" cy="338554"/>
            </a:xfrm>
            <a:prstGeom prst="rect">
              <a:avLst/>
            </a:prstGeom>
            <a:noFill/>
          </p:spPr>
          <p:txBody>
            <a:bodyPr wrap="none" rtlCol="0">
              <a:spAutoFit/>
            </a:bodyPr>
            <a:lstStyle/>
            <a:p>
              <a:pPr algn="ctr"/>
              <a:r>
                <a:rPr lang="ja-JP" altLang="en-US" sz="1600"/>
                <a:t>決定変数</a:t>
              </a:r>
              <a:endParaRPr lang="en-US" altLang="ja-JP" sz="1600" dirty="0"/>
            </a:p>
          </p:txBody>
        </p:sp>
      </p:grpSp>
    </p:spTree>
    <p:extLst>
      <p:ext uri="{BB962C8B-B14F-4D97-AF65-F5344CB8AC3E}">
        <p14:creationId xmlns:p14="http://schemas.microsoft.com/office/powerpoint/2010/main" val="1279101573"/>
      </p:ext>
    </p:extLst>
  </p:cSld>
  <p:clrMapOvr>
    <a:masterClrMapping/>
  </p:clrMapOvr>
  <mc:AlternateContent xmlns:mc="http://schemas.openxmlformats.org/markup-compatibility/2006" xmlns:p14="http://schemas.microsoft.com/office/powerpoint/2010/main">
    <mc:Choice Requires="p14">
      <p:transition spd="slow" p14:dur="2000" advTm="52525"/>
    </mc:Choice>
    <mc:Fallback xmlns="">
      <p:transition spd="slow" advTm="525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18</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𝑸</m:t>
                        </m:r>
                      </m:e>
                    </m:d>
                  </m:oMath>
                </a14:m>
                <a:r>
                  <a:rPr kumimoji="1" lang="ja-JP" altLang="en-US"/>
                  <a:t>の</a:t>
                </a:r>
                <a:r>
                  <a:rPr lang="ja-JP" altLang="en-US"/>
                  <a:t>定式化</a:t>
                </a:r>
                <a:r>
                  <a:rPr kumimoji="1" lang="en-US" altLang="ja-JP" dirty="0"/>
                  <a:t> (I)</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6"/>
                <a:stretch>
                  <a:fillRect l="-322" t="-2222" b="-31111"/>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5DC14786-3ACC-F742-997C-DBD91C616295}"/>
              </a:ext>
            </a:extLst>
          </p:cNvPr>
          <p:cNvPicPr>
            <a:picLocks noChangeAspect="1"/>
          </p:cNvPicPr>
          <p:nvPr>
            <p:custDataLst>
              <p:tags r:id="rId1"/>
            </p:custDataLst>
          </p:nvPr>
        </p:nvPicPr>
        <p:blipFill>
          <a:blip r:embed="rId7"/>
          <a:stretch>
            <a:fillRect/>
          </a:stretch>
        </p:blipFill>
        <p:spPr>
          <a:xfrm>
            <a:off x="474974" y="4327156"/>
            <a:ext cx="7632928" cy="1774860"/>
          </a:xfrm>
          <a:prstGeom prst="rect">
            <a:avLst/>
          </a:prstGeom>
        </p:spPr>
      </p:pic>
      <p:sp>
        <p:nvSpPr>
          <p:cNvPr id="32" name="テキスト ボックス 31">
            <a:extLst>
              <a:ext uri="{FF2B5EF4-FFF2-40B4-BE49-F238E27FC236}">
                <a16:creationId xmlns:a16="http://schemas.microsoft.com/office/drawing/2014/main" id="{885A0F10-F3E0-144B-8500-0F6C3B3144E0}"/>
              </a:ext>
            </a:extLst>
          </p:cNvPr>
          <p:cNvSpPr txBox="1"/>
          <p:nvPr/>
        </p:nvSpPr>
        <p:spPr>
          <a:xfrm>
            <a:off x="5328051" y="4839066"/>
            <a:ext cx="465192" cy="369332"/>
          </a:xfrm>
          <a:prstGeom prst="rect">
            <a:avLst/>
          </a:prstGeom>
          <a:noFill/>
        </p:spPr>
        <p:txBody>
          <a:bodyPr wrap="none" rtlCol="0">
            <a:spAutoFit/>
          </a:bodyPr>
          <a:lstStyle/>
          <a:p>
            <a:r>
              <a:rPr kumimoji="1" lang="en-US" altLang="ja-JP" dirty="0"/>
              <a:t>(8)</a:t>
            </a:r>
            <a:endParaRPr kumimoji="1" lang="ja-JP" altLang="en-US"/>
          </a:p>
        </p:txBody>
      </p:sp>
      <p:sp>
        <p:nvSpPr>
          <p:cNvPr id="36" name="テキスト ボックス 35">
            <a:extLst>
              <a:ext uri="{FF2B5EF4-FFF2-40B4-BE49-F238E27FC236}">
                <a16:creationId xmlns:a16="http://schemas.microsoft.com/office/drawing/2014/main" id="{918C78CF-1A5A-4C47-9C8D-F1F2794F3682}"/>
              </a:ext>
            </a:extLst>
          </p:cNvPr>
          <p:cNvSpPr txBox="1"/>
          <p:nvPr/>
        </p:nvSpPr>
        <p:spPr>
          <a:xfrm>
            <a:off x="5201414" y="5815399"/>
            <a:ext cx="591829" cy="369332"/>
          </a:xfrm>
          <a:prstGeom prst="rect">
            <a:avLst/>
          </a:prstGeom>
          <a:noFill/>
        </p:spPr>
        <p:txBody>
          <a:bodyPr wrap="none" rtlCol="0">
            <a:spAutoFit/>
          </a:bodyPr>
          <a:lstStyle/>
          <a:p>
            <a:r>
              <a:rPr kumimoji="1" lang="en-US" altLang="ja-JP" dirty="0"/>
              <a:t>(10)</a:t>
            </a:r>
            <a:endParaRPr kumimoji="1" lang="ja-JP" altLang="en-US"/>
          </a:p>
        </p:txBody>
      </p:sp>
      <p:sp>
        <p:nvSpPr>
          <p:cNvPr id="38" name="テキスト ボックス 37">
            <a:extLst>
              <a:ext uri="{FF2B5EF4-FFF2-40B4-BE49-F238E27FC236}">
                <a16:creationId xmlns:a16="http://schemas.microsoft.com/office/drawing/2014/main" id="{4D766616-EAED-804F-8F52-02BC80081096}"/>
              </a:ext>
            </a:extLst>
          </p:cNvPr>
          <p:cNvSpPr txBox="1"/>
          <p:nvPr/>
        </p:nvSpPr>
        <p:spPr>
          <a:xfrm>
            <a:off x="5635726" y="4841111"/>
            <a:ext cx="2852063" cy="338554"/>
          </a:xfrm>
          <a:prstGeom prst="rect">
            <a:avLst/>
          </a:prstGeom>
          <a:noFill/>
          <a:ln>
            <a:noFill/>
          </a:ln>
        </p:spPr>
        <p:txBody>
          <a:bodyPr wrap="none" rtlCol="0">
            <a:spAutoFit/>
          </a:bodyPr>
          <a:lstStyle/>
          <a:p>
            <a:r>
              <a:rPr kumimoji="1" lang="ja-JP" altLang="en-US" sz="1600">
                <a:solidFill>
                  <a:schemeClr val="accent2"/>
                </a:solidFill>
              </a:rPr>
              <a:t>提供側のリソースの容量制約</a:t>
            </a:r>
          </a:p>
        </p:txBody>
      </p:sp>
      <p:sp>
        <p:nvSpPr>
          <p:cNvPr id="41" name="テキスト ボックス 40">
            <a:extLst>
              <a:ext uri="{FF2B5EF4-FFF2-40B4-BE49-F238E27FC236}">
                <a16:creationId xmlns:a16="http://schemas.microsoft.com/office/drawing/2014/main" id="{30B71B36-A958-D443-9B21-FD351A4A4309}"/>
              </a:ext>
            </a:extLst>
          </p:cNvPr>
          <p:cNvSpPr txBox="1"/>
          <p:nvPr/>
        </p:nvSpPr>
        <p:spPr>
          <a:xfrm>
            <a:off x="5653265" y="5835086"/>
            <a:ext cx="800219" cy="338554"/>
          </a:xfrm>
          <a:prstGeom prst="rect">
            <a:avLst/>
          </a:prstGeom>
          <a:noFill/>
        </p:spPr>
        <p:txBody>
          <a:bodyPr wrap="none" rtlCol="0">
            <a:spAutoFit/>
          </a:bodyPr>
          <a:lstStyle/>
          <a:p>
            <a:pPr algn="ctr"/>
            <a:r>
              <a:rPr lang="ja-JP" altLang="en-US" sz="1600"/>
              <a:t>決定数</a:t>
            </a:r>
            <a:endParaRPr lang="en-US" altLang="ja-JP" sz="1600" dirty="0"/>
          </a:p>
        </p:txBody>
      </p:sp>
      <p:sp>
        <p:nvSpPr>
          <p:cNvPr id="43" name="テキスト ボックス 42">
            <a:extLst>
              <a:ext uri="{FF2B5EF4-FFF2-40B4-BE49-F238E27FC236}">
                <a16:creationId xmlns:a16="http://schemas.microsoft.com/office/drawing/2014/main" id="{21BC209C-A8DF-6549-83BC-1AD395761310}"/>
              </a:ext>
            </a:extLst>
          </p:cNvPr>
          <p:cNvSpPr txBox="1"/>
          <p:nvPr/>
        </p:nvSpPr>
        <p:spPr>
          <a:xfrm>
            <a:off x="5328051" y="5356768"/>
            <a:ext cx="465192" cy="369332"/>
          </a:xfrm>
          <a:prstGeom prst="rect">
            <a:avLst/>
          </a:prstGeom>
          <a:noFill/>
        </p:spPr>
        <p:txBody>
          <a:bodyPr wrap="none" rtlCol="0">
            <a:spAutoFit/>
          </a:bodyPr>
          <a:lstStyle/>
          <a:p>
            <a:r>
              <a:rPr kumimoji="1" lang="en-US" altLang="ja-JP" dirty="0"/>
              <a:t>(</a:t>
            </a:r>
            <a:r>
              <a:rPr lang="en-US" altLang="ja-JP" dirty="0"/>
              <a:t>9</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9190BF1-356A-C549-8ADE-271577C04888}"/>
                  </a:ext>
                </a:extLst>
              </p:cNvPr>
              <p:cNvSpPr txBox="1"/>
              <p:nvPr/>
            </p:nvSpPr>
            <p:spPr>
              <a:xfrm>
                <a:off x="5635726" y="5358813"/>
                <a:ext cx="3002745" cy="338554"/>
              </a:xfrm>
              <a:prstGeom prst="rect">
                <a:avLst/>
              </a:prstGeom>
              <a:noFill/>
            </p:spPr>
            <p:txBody>
              <a:bodyPr wrap="none" rtlCol="0">
                <a:spAutoFit/>
              </a:bodyPr>
              <a:lstStyle/>
              <a:p>
                <a:r>
                  <a:rPr lang="ja-JP" altLang="en-US" sz="1600" dirty="0">
                    <a:solidFill>
                      <a:schemeClr val="accent2"/>
                    </a:solidFill>
                  </a:rPr>
                  <a:t>仮想的な買い手</a:t>
                </a:r>
                <a14:m>
                  <m:oMath xmlns:m="http://schemas.openxmlformats.org/officeDocument/2006/math">
                    <m:r>
                      <a:rPr lang="en-US" altLang="ja-JP" sz="1600" b="1" i="1" dirty="0" smtClean="0">
                        <a:solidFill>
                          <a:schemeClr val="accent2"/>
                        </a:solidFill>
                        <a:latin typeface="Cambria Math" panose="02040503050406030204" pitchFamily="18" charset="0"/>
                      </a:rPr>
                      <m:t>𝑸</m:t>
                    </m:r>
                  </m:oMath>
                </a14:m>
                <a:r>
                  <a:rPr kumimoji="1" lang="ja-JP" altLang="en-US" sz="1600">
                    <a:solidFill>
                      <a:schemeClr val="accent2"/>
                    </a:solidFill>
                  </a:rPr>
                  <a:t>を満たす制約</a:t>
                </a:r>
                <a:endParaRPr kumimoji="1" lang="ja-JP" altLang="en-US" sz="1600" b="1">
                  <a:solidFill>
                    <a:schemeClr val="accent2"/>
                  </a:solidFill>
                </a:endParaRPr>
              </a:p>
            </p:txBody>
          </p:sp>
        </mc:Choice>
        <mc:Fallback xmlns="">
          <p:sp>
            <p:nvSpPr>
              <p:cNvPr id="44" name="テキスト ボックス 43">
                <a:extLst>
                  <a:ext uri="{FF2B5EF4-FFF2-40B4-BE49-F238E27FC236}">
                    <a16:creationId xmlns:a16="http://schemas.microsoft.com/office/drawing/2014/main" id="{A9190BF1-356A-C549-8ADE-271577C04888}"/>
                  </a:ext>
                </a:extLst>
              </p:cNvPr>
              <p:cNvSpPr txBox="1">
                <a:spLocks noRot="1" noChangeAspect="1" noMove="1" noResize="1" noEditPoints="1" noAdjustHandles="1" noChangeArrowheads="1" noChangeShapeType="1" noTextEdit="1"/>
              </p:cNvSpPr>
              <p:nvPr/>
            </p:nvSpPr>
            <p:spPr>
              <a:xfrm>
                <a:off x="5635726" y="5358813"/>
                <a:ext cx="3002745" cy="338554"/>
              </a:xfrm>
              <a:prstGeom prst="rect">
                <a:avLst/>
              </a:prstGeom>
              <a:blipFill>
                <a:blip r:embed="rId8"/>
                <a:stretch>
                  <a:fillRect l="-1271" t="-3571" b="-17857"/>
                </a:stretch>
              </a:blipFill>
            </p:spPr>
            <p:txBody>
              <a:bodyPr/>
              <a:lstStyle/>
              <a:p>
                <a:r>
                  <a:rPr lang="ja-JP" altLang="en-US">
                    <a:noFill/>
                  </a:rPr>
                  <a:t> </a:t>
                </a:r>
              </a:p>
            </p:txBody>
          </p:sp>
        </mc:Fallback>
      </mc:AlternateContent>
      <p:pic>
        <p:nvPicPr>
          <p:cNvPr id="52" name="図 51">
            <a:extLst>
              <a:ext uri="{FF2B5EF4-FFF2-40B4-BE49-F238E27FC236}">
                <a16:creationId xmlns:a16="http://schemas.microsoft.com/office/drawing/2014/main" id="{824E80CA-7B1A-D944-BDA7-06E3BD721238}"/>
              </a:ext>
            </a:extLst>
          </p:cNvPr>
          <p:cNvPicPr>
            <a:picLocks noChangeAspect="1"/>
          </p:cNvPicPr>
          <p:nvPr>
            <p:custDataLst>
              <p:tags r:id="rId2"/>
            </p:custDataLst>
          </p:nvPr>
        </p:nvPicPr>
        <p:blipFill>
          <a:blip r:embed="rId9"/>
          <a:stretch>
            <a:fillRect/>
          </a:stretch>
        </p:blipFill>
        <p:spPr>
          <a:xfrm>
            <a:off x="1470621" y="6244216"/>
            <a:ext cx="6275784" cy="250758"/>
          </a:xfrm>
          <a:prstGeom prst="rect">
            <a:avLst/>
          </a:prstGeom>
          <a:ln w="19050">
            <a:solidFill>
              <a:schemeClr val="accent2"/>
            </a:solidFill>
          </a:ln>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8DE969F-AA2F-0147-B248-E2F8A2C3DDF4}"/>
                  </a:ext>
                </a:extLst>
              </p:cNvPr>
              <p:cNvSpPr txBox="1"/>
              <p:nvPr/>
            </p:nvSpPr>
            <p:spPr>
              <a:xfrm>
                <a:off x="628650" y="970430"/>
                <a:ext cx="7518533" cy="1347548"/>
              </a:xfrm>
              <a:prstGeom prst="rect">
                <a:avLst/>
              </a:prstGeom>
              <a:noFill/>
            </p:spPr>
            <p:txBody>
              <a:bodyPr wrap="none" rtlCol="0">
                <a:spAutoFit/>
              </a:bodyPr>
              <a:lstStyle/>
              <a:p>
                <a:pPr marL="285750" indent="-285750">
                  <a:buFont typeface="Wingdings" pitchFamily="2" charset="2"/>
                  <a:buChar char="n"/>
                </a:pPr>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e>
                    </m:d>
                  </m:oMath>
                </a14:m>
                <a:r>
                  <a:rPr lang="ja-JP" altLang="en-US">
                    <a:latin typeface="Cambria Math" panose="02040503050406030204" pitchFamily="18" charset="0"/>
                  </a:rPr>
                  <a:t>において仮想的な買い手を考慮した問題</a:t>
                </a:r>
                <a14:m>
                  <m:oMath xmlns:m="http://schemas.openxmlformats.org/officeDocument/2006/math">
                    <m:r>
                      <a:rPr lang="en-US" altLang="ja-JP" i="1"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a:latin typeface="Cambria Math" panose="02040503050406030204" pitchFamily="18" charset="0"/>
                          </a:rPr>
                          <m:t>,</m:t>
                        </m:r>
                        <m:r>
                          <a:rPr lang="en-US" altLang="ja-JP" b="1" i="1" dirty="0">
                            <a:latin typeface="Cambria Math" panose="02040503050406030204" pitchFamily="18" charset="0"/>
                          </a:rPr>
                          <m:t>𝑸</m:t>
                        </m:r>
                      </m:e>
                    </m:d>
                  </m:oMath>
                </a14:m>
                <a:r>
                  <a:rPr lang="ja-JP" altLang="en-US">
                    <a:latin typeface="Cambria Math" panose="02040503050406030204" pitchFamily="18" charset="0"/>
                  </a:rPr>
                  <a:t>を定式化する</a:t>
                </a:r>
                <a:endParaRPr lang="en-US" altLang="ja-JP" dirty="0">
                  <a:latin typeface="Cambria Math" panose="02040503050406030204" pitchFamily="18" charset="0"/>
                </a:endParaRPr>
              </a:p>
              <a:p>
                <a14:m>
                  <m:oMath xmlns:m="http://schemas.openxmlformats.org/officeDocument/2006/math">
                    <m:r>
                      <a:rPr lang="en-US" altLang="ja-JP" b="1" i="1" smtClean="0">
                        <a:latin typeface="Cambria Math" panose="02040503050406030204" pitchFamily="18" charset="0"/>
                      </a:rPr>
                      <m:t>𝑸</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𝑟</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d>
                          <m:dPr>
                            <m:begChr m:val="|"/>
                            <m:endChr m:val="|"/>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𝑹</m:t>
                            </m:r>
                          </m:e>
                        </m:d>
                      </m:sub>
                    </m:sSub>
                    <m:r>
                      <a:rPr lang="en-US" altLang="ja-JP" b="0" i="1" smtClean="0">
                        <a:latin typeface="Cambria Math" panose="02040503050406030204" pitchFamily="18" charset="0"/>
                      </a:rPr>
                      <m:t>}</m:t>
                    </m:r>
                  </m:oMath>
                </a14:m>
                <a:r>
                  <a:rPr lang="ja-JP" altLang="en-US">
                    <a:latin typeface="Cambria Math" panose="02040503050406030204" pitchFamily="18" charset="0"/>
                  </a:rPr>
                  <a:t>は文献</a:t>
                </a:r>
                <a:r>
                  <a:rPr lang="en-US" altLang="ja-JP" dirty="0">
                    <a:latin typeface="Cambria Math" panose="02040503050406030204" pitchFamily="18" charset="0"/>
                  </a:rPr>
                  <a:t>[9]</a:t>
                </a:r>
                <a:r>
                  <a:rPr lang="ja-JP" altLang="en-US">
                    <a:latin typeface="Cambria Math" panose="02040503050406030204" pitchFamily="18" charset="0"/>
                  </a:rPr>
                  <a:t>に従い以下のように定める</a:t>
                </a:r>
                <a:endParaRPr lang="en-US" altLang="ja-JP" i="1" dirty="0">
                  <a:latin typeface="Cambria Math" panose="02040503050406030204" pitchFamily="18" charset="0"/>
                </a:endParaRPr>
              </a:p>
              <a:p>
                <a14:m>
                  <m:oMath xmlns:m="http://schemas.openxmlformats.org/officeDocument/2006/math">
                    <m:sSubSup>
                      <m:sSubSupPr>
                        <m:ctrlPr>
                          <a:rPr kumimoji="1" lang="en-US" altLang="ja-JP" b="0" i="1" dirty="0" smtClean="0">
                            <a:latin typeface="Cambria Math" panose="02040503050406030204" pitchFamily="18" charset="0"/>
                          </a:rPr>
                        </m:ctrlPr>
                      </m:sSubSupPr>
                      <m:e>
                        <m:r>
                          <a:rPr kumimoji="1" lang="en-US" altLang="ja-JP" i="1" dirty="0" smtClean="0">
                            <a:latin typeface="Cambria Math" panose="02040503050406030204" pitchFamily="18" charset="0"/>
                          </a:rPr>
                          <m:t>𝑄</m:t>
                        </m:r>
                      </m:e>
                      <m:sub>
                        <m:r>
                          <a:rPr kumimoji="1" lang="en-US" altLang="ja-JP" b="0" i="1" dirty="0" smtClean="0">
                            <a:latin typeface="Cambria Math" panose="02040503050406030204" pitchFamily="18" charset="0"/>
                          </a:rPr>
                          <m:t>𝑟</m:t>
                        </m:r>
                      </m:sub>
                      <m:sup>
                        <m:r>
                          <a:rPr kumimoji="1" lang="en-US" altLang="ja-JP" b="0" i="1" dirty="0" smtClean="0">
                            <a:latin typeface="Cambria Math" panose="02040503050406030204" pitchFamily="18" charset="0"/>
                          </a:rPr>
                          <m:t>𝐼</m:t>
                        </m:r>
                      </m:sup>
                    </m:sSubSup>
                    <m:r>
                      <a:rPr kumimoji="1" lang="en-US" altLang="ja-JP" b="0" i="1" dirty="0" smtClean="0">
                        <a:latin typeface="Cambria Math" panose="02040503050406030204" pitchFamily="18" charset="0"/>
                      </a:rPr>
                      <m:t>=</m:t>
                    </m:r>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max</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𝑇</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m:t>
                        </m:r>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𝐼</m:t>
                        </m:r>
                        <m:r>
                          <a:rPr lang="en-US" altLang="ja-JP" b="0" i="1" dirty="0" smtClean="0">
                            <a:latin typeface="Cambria Math" panose="02040503050406030204" pitchFamily="18" charset="0"/>
                          </a:rPr>
                          <m:t>}</m:t>
                        </m:r>
                      </m:e>
                    </m:func>
                  </m:oMath>
                </a14:m>
                <a:r>
                  <a:rPr kumimoji="1" lang="en-US" altLang="ja-JP" dirty="0"/>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b="0" i="1" dirty="0" smtClean="0">
                            <a:latin typeface="Cambria Math" panose="02040503050406030204" pitchFamily="18" charset="0"/>
                          </a:rPr>
                          <m:t>𝐽</m:t>
                        </m:r>
                      </m:sup>
                    </m:sSubSup>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r>
                          <a:rPr lang="en-US" altLang="ja-JP" i="1" dirty="0">
                            <a:latin typeface="Cambria Math" panose="02040503050406030204" pitchFamily="18" charset="0"/>
                          </a:rPr>
                          <m:t>𝑇</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𝑅</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r>
                              <a:rPr lang="en-US" altLang="ja-JP" i="1" dirty="0">
                                <a:latin typeface="Cambria Math" panose="02040503050406030204" pitchFamily="18" charset="0"/>
                              </a:rPr>
                              <m:t>𝑟</m:t>
                            </m:r>
                          </m:sub>
                        </m:sSub>
                        <m:r>
                          <a:rPr lang="en-US" altLang="ja-JP" i="1" dirty="0">
                            <a:latin typeface="Cambria Math" panose="02040503050406030204" pitchFamily="18" charset="0"/>
                          </a:rPr>
                          <m:t>|</m:t>
                        </m:r>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𝐽</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𝑁</m:t>
                            </m:r>
                          </m:e>
                          <m:sub>
                            <m:r>
                              <a:rPr lang="en-US" altLang="ja-JP" b="0" i="1" dirty="0" smtClean="0">
                                <a:latin typeface="Cambria Math" panose="02040503050406030204" pitchFamily="18" charset="0"/>
                              </a:rPr>
                              <m:t>𝑗</m:t>
                            </m:r>
                          </m:sub>
                        </m:sSub>
                        <m:r>
                          <a:rPr lang="en-US" altLang="ja-JP" i="1" dirty="0">
                            <a:latin typeface="Cambria Math" panose="02040503050406030204" pitchFamily="18" charset="0"/>
                          </a:rPr>
                          <m:t>}</m:t>
                        </m:r>
                      </m:e>
                    </m:func>
                  </m:oMath>
                </a14:m>
                <a:endParaRPr kumimoji="1" lang="en-US" altLang="ja-JP" dirty="0"/>
              </a:p>
              <a:p>
                <a14:m>
                  <m:oMath xmlns:m="http://schemas.openxmlformats.org/officeDocument/2006/math">
                    <m:sSub>
                      <m:sSubPr>
                        <m:ctrlPr>
                          <a:rPr lang="en-US" altLang="ja-JP" sz="2000" b="0" i="1" u="sng" dirty="0" smtClean="0">
                            <a:solidFill>
                              <a:schemeClr val="accent2"/>
                            </a:solidFill>
                            <a:uFill>
                              <a:solidFill>
                                <a:schemeClr val="accent2"/>
                              </a:solidFill>
                            </a:uFill>
                            <a:latin typeface="Cambria Math" panose="02040503050406030204" pitchFamily="18" charset="0"/>
                          </a:rPr>
                        </m:ctrlPr>
                      </m:sSubPr>
                      <m:e>
                        <m:r>
                          <a:rPr lang="en-US" altLang="ja-JP" sz="2000" i="1" u="sng" dirty="0">
                            <a:solidFill>
                              <a:schemeClr val="accent2"/>
                            </a:solidFill>
                            <a:uFill>
                              <a:solidFill>
                                <a:schemeClr val="accent2"/>
                              </a:solidFill>
                            </a:uFill>
                            <a:latin typeface="Cambria Math" panose="02040503050406030204" pitchFamily="18" charset="0"/>
                          </a:rPr>
                          <m:t>𝑄</m:t>
                        </m:r>
                      </m:e>
                      <m:sub>
                        <m:r>
                          <a:rPr lang="en-US" altLang="ja-JP" sz="2000" i="1" u="sng" dirty="0">
                            <a:solidFill>
                              <a:schemeClr val="accent2"/>
                            </a:solidFill>
                            <a:uFill>
                              <a:solidFill>
                                <a:schemeClr val="accent2"/>
                              </a:solidFill>
                            </a:uFill>
                            <a:latin typeface="Cambria Math" panose="02040503050406030204" pitchFamily="18" charset="0"/>
                          </a:rPr>
                          <m:t>𝑟</m:t>
                        </m:r>
                      </m:sub>
                    </m:sSub>
                    <m:r>
                      <a:rPr lang="en-US" altLang="ja-JP" sz="2000" i="1" u="sng" dirty="0">
                        <a:uFill>
                          <a:solidFill>
                            <a:schemeClr val="accent2"/>
                          </a:solidFill>
                        </a:uFill>
                        <a:latin typeface="Cambria Math" panose="02040503050406030204" pitchFamily="18" charset="0"/>
                      </a:rPr>
                      <m:t>=</m:t>
                    </m:r>
                    <m:func>
                      <m:funcPr>
                        <m:ctrlPr>
                          <a:rPr lang="en-US" altLang="ja-JP" sz="2000" i="1" u="sng" dirty="0">
                            <a:uFill>
                              <a:solidFill>
                                <a:schemeClr val="accent2"/>
                              </a:solidFill>
                            </a:uFill>
                            <a:latin typeface="Cambria Math" panose="02040503050406030204" pitchFamily="18" charset="0"/>
                          </a:rPr>
                        </m:ctrlPr>
                      </m:funcPr>
                      <m:fName>
                        <m:r>
                          <m:rPr>
                            <m:sty m:val="p"/>
                          </m:rPr>
                          <a:rPr lang="en-US" altLang="ja-JP" sz="2000" u="sng" dirty="0">
                            <a:uFill>
                              <a:solidFill>
                                <a:schemeClr val="accent2"/>
                              </a:solidFill>
                            </a:uFill>
                            <a:latin typeface="Cambria Math" panose="02040503050406030204" pitchFamily="18" charset="0"/>
                          </a:rPr>
                          <m:t>max</m:t>
                        </m:r>
                      </m:fName>
                      <m:e>
                        <m:r>
                          <a:rPr lang="en-US" altLang="ja-JP" sz="2000" i="1" u="sng" dirty="0">
                            <a:uFill>
                              <a:solidFill>
                                <a:schemeClr val="accent2"/>
                              </a:solidFill>
                            </a:uFill>
                            <a:latin typeface="Cambria Math" panose="02040503050406030204" pitchFamily="18" charset="0"/>
                          </a:rPr>
                          <m:t>{</m:t>
                        </m:r>
                        <m:sSubSup>
                          <m:sSubSupPr>
                            <m:ctrlPr>
                              <a:rPr lang="en-US" altLang="ja-JP" sz="2000" i="1" u="sng" dirty="0">
                                <a:uFill>
                                  <a:solidFill>
                                    <a:schemeClr val="accent2"/>
                                  </a:solidFill>
                                </a:uFill>
                                <a:latin typeface="Cambria Math" panose="02040503050406030204" pitchFamily="18" charset="0"/>
                              </a:rPr>
                            </m:ctrlPr>
                          </m:sSubSupPr>
                          <m:e>
                            <m:r>
                              <a:rPr lang="en-US" altLang="ja-JP" sz="2000" i="1" u="sng" dirty="0">
                                <a:uFill>
                                  <a:solidFill>
                                    <a:schemeClr val="accent2"/>
                                  </a:solidFill>
                                </a:uFill>
                                <a:latin typeface="Cambria Math" panose="02040503050406030204" pitchFamily="18" charset="0"/>
                              </a:rPr>
                              <m:t>𝑄</m:t>
                            </m:r>
                          </m:e>
                          <m:sub>
                            <m:r>
                              <a:rPr lang="en-US" altLang="ja-JP" sz="2000" i="1" u="sng" dirty="0">
                                <a:uFill>
                                  <a:solidFill>
                                    <a:schemeClr val="accent2"/>
                                  </a:solidFill>
                                </a:uFill>
                                <a:latin typeface="Cambria Math" panose="02040503050406030204" pitchFamily="18" charset="0"/>
                              </a:rPr>
                              <m:t>𝑟</m:t>
                            </m:r>
                          </m:sub>
                          <m:sup>
                            <m:r>
                              <a:rPr lang="en-US" altLang="ja-JP" sz="2000" i="1" u="sng" dirty="0">
                                <a:uFill>
                                  <a:solidFill>
                                    <a:schemeClr val="accent2"/>
                                  </a:solidFill>
                                </a:uFill>
                                <a:latin typeface="Cambria Math" panose="02040503050406030204" pitchFamily="18" charset="0"/>
                              </a:rPr>
                              <m:t>𝐽</m:t>
                            </m:r>
                          </m:sup>
                        </m:sSubSup>
                        <m:r>
                          <a:rPr lang="en-US" altLang="ja-JP" sz="2000" i="1" u="sng" dirty="0">
                            <a:uFill>
                              <a:solidFill>
                                <a:schemeClr val="accent2"/>
                              </a:solidFill>
                            </a:uFill>
                            <a:latin typeface="Cambria Math" panose="02040503050406030204" pitchFamily="18" charset="0"/>
                          </a:rPr>
                          <m:t>,</m:t>
                        </m:r>
                        <m:sSubSup>
                          <m:sSubSupPr>
                            <m:ctrlPr>
                              <a:rPr lang="en-US" altLang="ja-JP" sz="2000" i="1" u="sng" dirty="0">
                                <a:uFill>
                                  <a:solidFill>
                                    <a:schemeClr val="accent2"/>
                                  </a:solidFill>
                                </a:uFill>
                                <a:latin typeface="Cambria Math" panose="02040503050406030204" pitchFamily="18" charset="0"/>
                              </a:rPr>
                            </m:ctrlPr>
                          </m:sSubSupPr>
                          <m:e>
                            <m:r>
                              <a:rPr lang="en-US" altLang="ja-JP" sz="2000" i="1" u="sng" dirty="0">
                                <a:uFill>
                                  <a:solidFill>
                                    <a:schemeClr val="accent2"/>
                                  </a:solidFill>
                                </a:uFill>
                                <a:latin typeface="Cambria Math" panose="02040503050406030204" pitchFamily="18" charset="0"/>
                              </a:rPr>
                              <m:t>𝑄</m:t>
                            </m:r>
                          </m:e>
                          <m:sub>
                            <m:r>
                              <a:rPr lang="en-US" altLang="ja-JP" sz="2000" i="1" u="sng" dirty="0">
                                <a:uFill>
                                  <a:solidFill>
                                    <a:schemeClr val="accent2"/>
                                  </a:solidFill>
                                </a:uFill>
                                <a:latin typeface="Cambria Math" panose="02040503050406030204" pitchFamily="18" charset="0"/>
                              </a:rPr>
                              <m:t>𝑟</m:t>
                            </m:r>
                          </m:sub>
                          <m:sup>
                            <m:r>
                              <a:rPr lang="en-US" altLang="ja-JP" sz="2000" i="1" u="sng" dirty="0">
                                <a:uFill>
                                  <a:solidFill>
                                    <a:schemeClr val="accent2"/>
                                  </a:solidFill>
                                </a:uFill>
                                <a:latin typeface="Cambria Math" panose="02040503050406030204" pitchFamily="18" charset="0"/>
                              </a:rPr>
                              <m:t>𝐼</m:t>
                            </m:r>
                          </m:sup>
                        </m:sSubSup>
                        <m:r>
                          <a:rPr lang="en-US" altLang="ja-JP" sz="2000" i="1" u="sng" dirty="0">
                            <a:uFill>
                              <a:solidFill>
                                <a:schemeClr val="accent2"/>
                              </a:solidFill>
                            </a:uFill>
                            <a:latin typeface="Cambria Math" panose="02040503050406030204" pitchFamily="18" charset="0"/>
                          </a:rPr>
                          <m:t>}</m:t>
                        </m:r>
                      </m:e>
                    </m:func>
                  </m:oMath>
                </a14:m>
                <a:r>
                  <a:rPr kumimoji="1" lang="en-US" altLang="ja-JP" sz="2000" u="sng" dirty="0">
                    <a:uFill>
                      <a:solidFill>
                        <a:schemeClr val="accent2"/>
                      </a:solidFill>
                    </a:uFill>
                  </a:rPr>
                  <a:t> </a:t>
                </a:r>
                <a:endParaRPr kumimoji="1" lang="ja-JP" altLang="en-US" sz="2000" u="sng">
                  <a:uFill>
                    <a:solidFill>
                      <a:schemeClr val="accent2"/>
                    </a:solidFill>
                  </a:uFill>
                </a:endParaRPr>
              </a:p>
            </p:txBody>
          </p:sp>
        </mc:Choice>
        <mc:Fallback xmlns="">
          <p:sp>
            <p:nvSpPr>
              <p:cNvPr id="29" name="テキスト ボックス 28">
                <a:extLst>
                  <a:ext uri="{FF2B5EF4-FFF2-40B4-BE49-F238E27FC236}">
                    <a16:creationId xmlns:a16="http://schemas.microsoft.com/office/drawing/2014/main" id="{98DE969F-AA2F-0147-B248-E2F8A2C3DDF4}"/>
                  </a:ext>
                </a:extLst>
              </p:cNvPr>
              <p:cNvSpPr txBox="1">
                <a:spLocks noRot="1" noChangeAspect="1" noMove="1" noResize="1" noEditPoints="1" noAdjustHandles="1" noChangeArrowheads="1" noChangeShapeType="1" noTextEdit="1"/>
              </p:cNvSpPr>
              <p:nvPr/>
            </p:nvSpPr>
            <p:spPr>
              <a:xfrm>
                <a:off x="628650" y="970430"/>
                <a:ext cx="7518533" cy="1347548"/>
              </a:xfrm>
              <a:prstGeom prst="rect">
                <a:avLst/>
              </a:prstGeom>
              <a:blipFill>
                <a:blip r:embed="rId10"/>
                <a:stretch>
                  <a:fillRect l="-506" t="-926" b="-2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BFC5960-A246-5D43-B24D-2FA6A2EC87B1}"/>
                  </a:ext>
                </a:extLst>
              </p:cNvPr>
              <p:cNvSpPr/>
              <p:nvPr/>
            </p:nvSpPr>
            <p:spPr>
              <a:xfrm>
                <a:off x="2956799" y="1982323"/>
                <a:ext cx="4572000" cy="646331"/>
              </a:xfrm>
              <a:prstGeom prst="rect">
                <a:avLst/>
              </a:prstGeom>
              <a:ln w="19050">
                <a:solidFill>
                  <a:schemeClr val="accent2"/>
                </a:solidFill>
              </a:ln>
            </p:spPr>
            <p:txBody>
              <a:bodyPr>
                <a:spAutoFit/>
              </a:bodyPr>
              <a:lstStyle/>
              <a:p>
                <a14:m>
                  <m:oMath xmlns:m="http://schemas.openxmlformats.org/officeDocument/2006/math">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𝑄</m:t>
                        </m:r>
                      </m:e>
                      <m:sub>
                        <m:r>
                          <a:rPr lang="en-US" altLang="ja-JP" b="0" i="1" dirty="0" smtClean="0">
                            <a:solidFill>
                              <a:schemeClr val="accent2"/>
                            </a:solidFill>
                            <a:latin typeface="Cambria Math" panose="02040503050406030204" pitchFamily="18" charset="0"/>
                          </a:rPr>
                          <m:t>𝑟</m:t>
                        </m:r>
                      </m:sub>
                    </m:sSub>
                  </m:oMath>
                </a14:m>
                <a:r>
                  <a:rPr lang="ja-JP" altLang="en-US"/>
                  <a:t>はある</a:t>
                </a:r>
                <a:r>
                  <a:rPr lang="en-US" altLang="ja-JP" dirty="0"/>
                  <a:t>1</a:t>
                </a:r>
                <a:r>
                  <a:rPr lang="ja-JP" altLang="en-US"/>
                  <a:t>企業が提供または要求する</a:t>
                </a:r>
                <a:br>
                  <a:rPr lang="en-US" altLang="ja-JP" dirty="0"/>
                </a:br>
                <a:r>
                  <a:rPr lang="ja-JP" altLang="en-US"/>
                  <a:t>リソース</a:t>
                </a:r>
                <a14:m>
                  <m:oMath xmlns:m="http://schemas.openxmlformats.org/officeDocument/2006/math">
                    <m:r>
                      <a:rPr lang="en-US" altLang="ja-JP" i="1" dirty="0" smtClean="0">
                        <a:latin typeface="Cambria Math" panose="02040503050406030204" pitchFamily="18" charset="0"/>
                      </a:rPr>
                      <m:t>𝑟</m:t>
                    </m:r>
                  </m:oMath>
                </a14:m>
                <a:r>
                  <a:rPr lang="ja-JP" altLang="en-US"/>
                  <a:t>の最大の時間により定まる</a:t>
                </a:r>
              </a:p>
            </p:txBody>
          </p:sp>
        </mc:Choice>
        <mc:Fallback xmlns="">
          <p:sp>
            <p:nvSpPr>
              <p:cNvPr id="30" name="正方形/長方形 29">
                <a:extLst>
                  <a:ext uri="{FF2B5EF4-FFF2-40B4-BE49-F238E27FC236}">
                    <a16:creationId xmlns:a16="http://schemas.microsoft.com/office/drawing/2014/main" id="{FBFC5960-A246-5D43-B24D-2FA6A2EC87B1}"/>
                  </a:ext>
                </a:extLst>
              </p:cNvPr>
              <p:cNvSpPr>
                <a:spLocks noRot="1" noChangeAspect="1" noMove="1" noResize="1" noEditPoints="1" noAdjustHandles="1" noChangeArrowheads="1" noChangeShapeType="1" noTextEdit="1"/>
              </p:cNvSpPr>
              <p:nvPr/>
            </p:nvSpPr>
            <p:spPr>
              <a:xfrm>
                <a:off x="2956799" y="1982323"/>
                <a:ext cx="4572000" cy="646331"/>
              </a:xfrm>
              <a:prstGeom prst="rect">
                <a:avLst/>
              </a:prstGeom>
              <a:blipFill>
                <a:blip r:embed="rId11"/>
                <a:stretch>
                  <a:fillRect l="-826" b="-11111"/>
                </a:stretch>
              </a:blipFill>
              <a:ln w="1905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74979A-7110-D242-829A-2BE03AE3B787}"/>
                  </a:ext>
                </a:extLst>
              </p:cNvPr>
              <p:cNvSpPr txBox="1"/>
              <p:nvPr/>
            </p:nvSpPr>
            <p:spPr>
              <a:xfrm>
                <a:off x="628650" y="2674441"/>
                <a:ext cx="6433171" cy="1631216"/>
              </a:xfrm>
              <a:prstGeom prst="rect">
                <a:avLst/>
              </a:prstGeom>
              <a:noFill/>
            </p:spPr>
            <p:txBody>
              <a:bodyPr wrap="none" rtlCol="0">
                <a:spAutoFit/>
              </a:bodyPr>
              <a:lstStyle/>
              <a:p>
                <a:pPr marL="342900" indent="-342900">
                  <a:buFont typeface="Wingdings" pitchFamily="2" charset="2"/>
                  <a:buChar char="n"/>
                </a:pPr>
                <a14:m>
                  <m:oMath xmlns:m="http://schemas.openxmlformats.org/officeDocument/2006/math">
                    <m:r>
                      <a:rPr lang="en-US" altLang="ja-JP" sz="2000" i="1" dirty="0">
                        <a:latin typeface="Cambria Math" panose="02040503050406030204" pitchFamily="18" charset="0"/>
                      </a:rPr>
                      <m:t>𝑃</m:t>
                    </m:r>
                    <m:d>
                      <m:dPr>
                        <m:ctrlPr>
                          <a:rPr lang="en-US" altLang="ja-JP" sz="2000" i="1" dirty="0">
                            <a:latin typeface="Cambria Math" panose="02040503050406030204" pitchFamily="18" charset="0"/>
                          </a:rPr>
                        </m:ctrlPr>
                      </m:dPr>
                      <m:e>
                        <m:r>
                          <a:rPr lang="en-US" altLang="ja-JP" sz="2000" b="1" i="1" dirty="0">
                            <a:latin typeface="Cambria Math" panose="02040503050406030204" pitchFamily="18" charset="0"/>
                          </a:rPr>
                          <m:t>𝑰</m:t>
                        </m:r>
                        <m:r>
                          <a:rPr lang="en-US" altLang="ja-JP" sz="2000" i="1" dirty="0">
                            <a:latin typeface="Cambria Math" panose="02040503050406030204" pitchFamily="18" charset="0"/>
                          </a:rPr>
                          <m:t>,</m:t>
                        </m:r>
                        <m:r>
                          <a:rPr lang="en-US" altLang="ja-JP" sz="2000" b="1" i="1" dirty="0">
                            <a:latin typeface="Cambria Math" panose="02040503050406030204" pitchFamily="18" charset="0"/>
                          </a:rPr>
                          <m:t>𝑱</m:t>
                        </m:r>
                        <m:r>
                          <a:rPr lang="en-US" altLang="ja-JP" sz="2000" b="1" i="1" dirty="0">
                            <a:latin typeface="Cambria Math" panose="02040503050406030204" pitchFamily="18" charset="0"/>
                          </a:rPr>
                          <m:t>,</m:t>
                        </m:r>
                        <m:r>
                          <a:rPr lang="en-US" altLang="ja-JP" sz="2000" b="1" i="1" dirty="0">
                            <a:latin typeface="Cambria Math" panose="02040503050406030204" pitchFamily="18" charset="0"/>
                          </a:rPr>
                          <m:t>𝑸</m:t>
                        </m:r>
                      </m:e>
                    </m:d>
                  </m:oMath>
                </a14:m>
                <a:r>
                  <a:rPr kumimoji="1" lang="ja-JP" altLang="en-US" sz="2000"/>
                  <a:t>の定式化の</a:t>
                </a:r>
                <a14:m>
                  <m:oMath xmlns:m="http://schemas.openxmlformats.org/officeDocument/2006/math">
                    <m:r>
                      <a:rPr lang="en-US" altLang="ja-JP" sz="2000" i="1" dirty="0">
                        <a:latin typeface="Cambria Math" panose="02040503050406030204" pitchFamily="18" charset="0"/>
                      </a:rPr>
                      <m:t>𝑃</m:t>
                    </m:r>
                    <m:d>
                      <m:dPr>
                        <m:ctrlPr>
                          <a:rPr lang="en-US" altLang="ja-JP" sz="2000" i="1" dirty="0">
                            <a:latin typeface="Cambria Math" panose="02040503050406030204" pitchFamily="18" charset="0"/>
                          </a:rPr>
                        </m:ctrlPr>
                      </m:dPr>
                      <m:e>
                        <m:r>
                          <a:rPr lang="en-US" altLang="ja-JP" sz="2000" b="1" i="1" dirty="0">
                            <a:latin typeface="Cambria Math" panose="02040503050406030204" pitchFamily="18" charset="0"/>
                          </a:rPr>
                          <m:t>𝑰</m:t>
                        </m:r>
                        <m:r>
                          <a:rPr lang="en-US" altLang="ja-JP" sz="2000" i="1" dirty="0">
                            <a:latin typeface="Cambria Math" panose="02040503050406030204" pitchFamily="18" charset="0"/>
                          </a:rPr>
                          <m:t>,</m:t>
                        </m:r>
                        <m:r>
                          <a:rPr lang="en-US" altLang="ja-JP" sz="2000" b="1" i="1" dirty="0">
                            <a:latin typeface="Cambria Math" panose="02040503050406030204" pitchFamily="18" charset="0"/>
                          </a:rPr>
                          <m:t>𝑱</m:t>
                        </m:r>
                      </m:e>
                    </m:d>
                  </m:oMath>
                </a14:m>
                <a:r>
                  <a:rPr kumimoji="1" lang="ja-JP" altLang="en-US" sz="2000"/>
                  <a:t>と異なる部分</a:t>
                </a:r>
                <a:endParaRPr kumimoji="1" lang="en-US" altLang="ja-JP" sz="2000" dirty="0"/>
              </a:p>
              <a:p>
                <a:pPr marL="800100" lvl="1" indent="-342900">
                  <a:buFont typeface="Arial" panose="020B0604020202020204" pitchFamily="34" charset="0"/>
                  <a:buChar char="•"/>
                </a:pPr>
                <a:r>
                  <a:rPr lang="ja-JP" altLang="en-US" sz="2000">
                    <a:solidFill>
                      <a:schemeClr val="tx2"/>
                    </a:solidFill>
                  </a:rPr>
                  <a:t>仮想的な買い手を満たすための制約式</a:t>
                </a:r>
                <a:r>
                  <a:rPr lang="en-US" altLang="ja-JP" sz="2000" dirty="0">
                    <a:solidFill>
                      <a:schemeClr val="tx2"/>
                    </a:solidFill>
                  </a:rPr>
                  <a:t>(9)</a:t>
                </a:r>
                <a:r>
                  <a:rPr lang="ja-JP" altLang="en-US" sz="2000">
                    <a:solidFill>
                      <a:schemeClr val="tx2"/>
                    </a:solidFill>
                  </a:rPr>
                  <a:t>が追加</a:t>
                </a:r>
                <a:endParaRPr lang="en-US" altLang="ja-JP" sz="2000" dirty="0">
                  <a:solidFill>
                    <a:schemeClr val="tx2"/>
                  </a:solidFill>
                </a:endParaRPr>
              </a:p>
              <a:p>
                <a:pPr marL="800100" lvl="1" indent="-342900">
                  <a:buFont typeface="Arial" panose="020B0604020202020204" pitchFamily="34" charset="0"/>
                  <a:buChar char="•"/>
                </a:pPr>
                <a:r>
                  <a:rPr lang="ja-JP" altLang="en-US" sz="2000">
                    <a:solidFill>
                      <a:schemeClr val="tx2"/>
                    </a:solidFill>
                  </a:rPr>
                  <a:t>どの提供企業が満たすかの決定変数</a:t>
                </a:r>
                <a:r>
                  <a:rPr lang="en-US" altLang="ja-JP" sz="2000" dirty="0">
                    <a:solidFill>
                      <a:schemeClr val="tx2"/>
                    </a:solidFill>
                  </a:rPr>
                  <a:t>(10)</a:t>
                </a:r>
                <a:r>
                  <a:rPr lang="ja-JP" altLang="en-US" sz="2000">
                    <a:solidFill>
                      <a:schemeClr val="tx2"/>
                    </a:solidFill>
                  </a:rPr>
                  <a:t>が追加</a:t>
                </a:r>
                <a:endParaRPr kumimoji="1" lang="en-US" altLang="ja-JP" sz="2000" dirty="0">
                  <a:solidFill>
                    <a:schemeClr val="tx2"/>
                  </a:solidFill>
                </a:endParaRPr>
              </a:p>
              <a:p>
                <a:pPr marL="800100" lvl="1" indent="-342900">
                  <a:buFont typeface="Arial" panose="020B0604020202020204" pitchFamily="34" charset="0"/>
                  <a:buChar char="•"/>
                </a:pPr>
                <a:r>
                  <a:rPr lang="ja-JP" altLang="en-US" sz="2000">
                    <a:solidFill>
                      <a:schemeClr val="tx2"/>
                    </a:solidFill>
                  </a:rPr>
                  <a:t>目的関数</a:t>
                </a:r>
                <a:r>
                  <a:rPr lang="en-US" altLang="ja-JP" sz="2000" dirty="0">
                    <a:solidFill>
                      <a:schemeClr val="tx2"/>
                    </a:solidFill>
                  </a:rPr>
                  <a:t>(1)	</a:t>
                </a:r>
                <a:r>
                  <a:rPr lang="ja-JP" altLang="en-US" sz="2000">
                    <a:solidFill>
                      <a:schemeClr val="tx2"/>
                    </a:solidFill>
                  </a:rPr>
                  <a:t>目的関数</a:t>
                </a:r>
                <a:r>
                  <a:rPr lang="en-US" altLang="ja-JP" sz="2000" dirty="0">
                    <a:solidFill>
                      <a:schemeClr val="tx2"/>
                    </a:solidFill>
                  </a:rPr>
                  <a:t> (7)</a:t>
                </a:r>
              </a:p>
              <a:p>
                <a:pPr marL="800100" lvl="1" indent="-342900">
                  <a:buFont typeface="Arial" panose="020B0604020202020204" pitchFamily="34" charset="0"/>
                  <a:buChar char="•"/>
                </a:pPr>
                <a:r>
                  <a:rPr lang="ja-JP" altLang="en-US" sz="2000">
                    <a:solidFill>
                      <a:schemeClr val="tx2"/>
                    </a:solidFill>
                  </a:rPr>
                  <a:t>制約式</a:t>
                </a:r>
                <a:r>
                  <a:rPr lang="en-US" altLang="ja-JP" sz="2000" dirty="0">
                    <a:solidFill>
                      <a:schemeClr val="tx2"/>
                    </a:solidFill>
                  </a:rPr>
                  <a:t>(2)	</a:t>
                </a:r>
                <a:r>
                  <a:rPr lang="ja-JP" altLang="en-US" sz="2000">
                    <a:solidFill>
                      <a:schemeClr val="tx2"/>
                    </a:solidFill>
                  </a:rPr>
                  <a:t>制約式</a:t>
                </a:r>
                <a:r>
                  <a:rPr lang="en-US" altLang="ja-JP" sz="2000" dirty="0">
                    <a:solidFill>
                      <a:schemeClr val="tx2"/>
                    </a:solidFill>
                  </a:rPr>
                  <a:t>(8)</a:t>
                </a:r>
              </a:p>
            </p:txBody>
          </p:sp>
        </mc:Choice>
        <mc:Fallback xmlns="">
          <p:sp>
            <p:nvSpPr>
              <p:cNvPr id="12" name="テキスト ボックス 11">
                <a:extLst>
                  <a:ext uri="{FF2B5EF4-FFF2-40B4-BE49-F238E27FC236}">
                    <a16:creationId xmlns:a16="http://schemas.microsoft.com/office/drawing/2014/main" id="{4974979A-7110-D242-829A-2BE03AE3B787}"/>
                  </a:ext>
                </a:extLst>
              </p:cNvPr>
              <p:cNvSpPr txBox="1">
                <a:spLocks noRot="1" noChangeAspect="1" noMove="1" noResize="1" noEditPoints="1" noAdjustHandles="1" noChangeArrowheads="1" noChangeShapeType="1" noTextEdit="1"/>
              </p:cNvSpPr>
              <p:nvPr/>
            </p:nvSpPr>
            <p:spPr>
              <a:xfrm>
                <a:off x="628650" y="2674441"/>
                <a:ext cx="6433171" cy="1631216"/>
              </a:xfrm>
              <a:prstGeom prst="rect">
                <a:avLst/>
              </a:prstGeom>
              <a:blipFill>
                <a:blip r:embed="rId12"/>
                <a:stretch>
                  <a:fillRect l="-789" t="-2326" b="-542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842EE16E-2A43-7F43-B804-DE8B375FBC15}"/>
              </a:ext>
            </a:extLst>
          </p:cNvPr>
          <p:cNvSpPr txBox="1"/>
          <p:nvPr/>
        </p:nvSpPr>
        <p:spPr>
          <a:xfrm>
            <a:off x="8147183" y="4268350"/>
            <a:ext cx="465192" cy="369332"/>
          </a:xfrm>
          <a:prstGeom prst="rect">
            <a:avLst/>
          </a:prstGeom>
          <a:noFill/>
        </p:spPr>
        <p:txBody>
          <a:bodyPr wrap="none" rtlCol="0">
            <a:spAutoFit/>
          </a:bodyPr>
          <a:lstStyle/>
          <a:p>
            <a:r>
              <a:rPr kumimoji="1" lang="en-US" altLang="ja-JP" dirty="0"/>
              <a:t>(7)</a:t>
            </a:r>
            <a:endParaRPr kumimoji="1" lang="ja-JP" altLang="en-US"/>
          </a:p>
        </p:txBody>
      </p:sp>
      <p:cxnSp>
        <p:nvCxnSpPr>
          <p:cNvPr id="50" name="直線矢印コネクタ 49">
            <a:extLst>
              <a:ext uri="{FF2B5EF4-FFF2-40B4-BE49-F238E27FC236}">
                <a16:creationId xmlns:a16="http://schemas.microsoft.com/office/drawing/2014/main" id="{3BD2CC5F-F387-034E-ABAB-24F4CCE46393}"/>
              </a:ext>
            </a:extLst>
          </p:cNvPr>
          <p:cNvCxnSpPr>
            <a:cxnSpLocks/>
          </p:cNvCxnSpPr>
          <p:nvPr/>
        </p:nvCxnSpPr>
        <p:spPr>
          <a:xfrm>
            <a:off x="2707948" y="4109544"/>
            <a:ext cx="55365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E0E131A-2264-0648-9008-A4C55CB2D40B}"/>
              </a:ext>
            </a:extLst>
          </p:cNvPr>
          <p:cNvCxnSpPr>
            <a:cxnSpLocks/>
          </p:cNvCxnSpPr>
          <p:nvPr/>
        </p:nvCxnSpPr>
        <p:spPr>
          <a:xfrm>
            <a:off x="2883229" y="3778470"/>
            <a:ext cx="55365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角丸四角形 3">
            <a:extLst>
              <a:ext uri="{FF2B5EF4-FFF2-40B4-BE49-F238E27FC236}">
                <a16:creationId xmlns:a16="http://schemas.microsoft.com/office/drawing/2014/main" id="{E66978DE-9226-E743-9E63-340E23E52778}"/>
              </a:ext>
            </a:extLst>
          </p:cNvPr>
          <p:cNvSpPr/>
          <p:nvPr/>
        </p:nvSpPr>
        <p:spPr>
          <a:xfrm>
            <a:off x="6762527" y="4193628"/>
            <a:ext cx="1348749" cy="567558"/>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1476516-E25F-C545-923A-536433EBE40C}"/>
              </a:ext>
            </a:extLst>
          </p:cNvPr>
          <p:cNvSpPr/>
          <p:nvPr/>
        </p:nvSpPr>
        <p:spPr>
          <a:xfrm>
            <a:off x="2771479" y="4823768"/>
            <a:ext cx="921214" cy="515962"/>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5049399"/>
      </p:ext>
    </p:extLst>
  </p:cSld>
  <p:clrMapOvr>
    <a:masterClrMapping/>
  </p:clrMapOvr>
  <mc:AlternateContent xmlns:mc="http://schemas.openxmlformats.org/markup-compatibility/2006" xmlns:p14="http://schemas.microsoft.com/office/powerpoint/2010/main">
    <mc:Choice Requires="p14">
      <p:transition spd="slow" p14:dur="2000" advTm="58803"/>
    </mc:Choice>
    <mc:Fallback xmlns="">
      <p:transition spd="slow" advTm="588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4"/>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5"/>
          </p:nvPr>
        </p:nvSpPr>
        <p:spPr/>
        <p:txBody>
          <a:bodyPr/>
          <a:lstStyle/>
          <a:p>
            <a:fld id="{5D29B136-363A-44F2-87B3-E68585EE69B2}" type="slidenum">
              <a:rPr lang="ja-JP" altLang="en-US" smtClean="0"/>
              <a:pPr/>
              <a:t>19</a:t>
            </a:fld>
            <a:endParaRPr lang="ja-JP" altLang="en-US"/>
          </a:p>
        </p:txBody>
      </p:sp>
      <mc:AlternateContent xmlns:mc="http://schemas.openxmlformats.org/markup-compatibility/2006" xmlns:a14="http://schemas.microsoft.com/office/drawing/2010/main">
        <mc:Choice Requires="a14">
          <p:sp>
            <p:nvSpPr>
              <p:cNvPr id="2" name="テキスト プレースホルダー 1">
                <a:extLst>
                  <a:ext uri="{FF2B5EF4-FFF2-40B4-BE49-F238E27FC236}">
                    <a16:creationId xmlns:a16="http://schemas.microsoft.com/office/drawing/2014/main" id="{4FF53F71-A522-7B4B-9544-868409AB65AD}"/>
                  </a:ext>
                </a:extLst>
              </p:cNvPr>
              <p:cNvSpPr>
                <a:spLocks noGrp="1"/>
              </p:cNvSpPr>
              <p:nvPr>
                <p:ph type="body" sz="quarter" idx="13"/>
              </p:nvPr>
            </p:nvSpPr>
            <p:spPr>
              <a:xfrm>
                <a:off x="628649" y="1011027"/>
                <a:ext cx="8515349" cy="4675078"/>
              </a:xfrm>
            </p:spPr>
            <p:txBody>
              <a:bodyPr>
                <a:normAutofit/>
              </a:bodyPr>
              <a:lstStyle/>
              <a:p>
                <a14:m>
                  <m:oMath xmlns:m="http://schemas.openxmlformats.org/officeDocument/2006/math">
                    <m:r>
                      <a:rPr lang="en-US" altLang="ja-JP"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dirty="0">
                            <a:latin typeface="Cambria Math" panose="02040503050406030204" pitchFamily="18" charset="0"/>
                          </a:rPr>
                          <m:t>𝑰</m:t>
                        </m:r>
                        <m:r>
                          <a:rPr lang="en-US" altLang="ja-JP" dirty="0">
                            <a:latin typeface="Cambria Math" panose="02040503050406030204" pitchFamily="18" charset="0"/>
                          </a:rPr>
                          <m:t>,</m:t>
                        </m:r>
                        <m:r>
                          <a:rPr lang="en-US" altLang="ja-JP" dirty="0">
                            <a:latin typeface="Cambria Math" panose="02040503050406030204" pitchFamily="18" charset="0"/>
                          </a:rPr>
                          <m:t>𝑱</m:t>
                        </m:r>
                        <m:r>
                          <a:rPr lang="en-US" altLang="ja-JP" dirty="0">
                            <a:latin typeface="Cambria Math" panose="02040503050406030204" pitchFamily="18" charset="0"/>
                          </a:rPr>
                          <m:t>,</m:t>
                        </m:r>
                        <m:r>
                          <a:rPr lang="en-US" altLang="ja-JP" dirty="0">
                            <a:latin typeface="Cambria Math" panose="02040503050406030204" pitchFamily="18" charset="0"/>
                          </a:rPr>
                          <m:t>𝑸</m:t>
                        </m:r>
                      </m:e>
                    </m:d>
                  </m:oMath>
                </a14:m>
                <a:r>
                  <a:rPr lang="ja-JP" altLang="en-US" dirty="0"/>
                  <a:t>の最適</a:t>
                </a:r>
                <a:r>
                  <a:rPr lang="ja-JP" altLang="en-US"/>
                  <a:t>解を求め，勝者となる入札を決定する</a:t>
                </a:r>
                <a:endParaRPr lang="en-US" altLang="ja-JP" dirty="0"/>
              </a:p>
              <a:p>
                <a:r>
                  <a:rPr lang="ja-JP" altLang="en-US"/>
                  <a:t>勝者となった</a:t>
                </a:r>
                <a14:m>
                  <m:oMath xmlns:m="http://schemas.openxmlformats.org/officeDocument/2006/math">
                    <m:r>
                      <a:rPr lang="ja-JP" altLang="en-US" i="1">
                        <a:latin typeface="Cambria Math" panose="02040503050406030204" pitchFamily="18" charset="0"/>
                      </a:rPr>
                      <m:t>要求企業</m:t>
                    </m:r>
                    <m:r>
                      <a:rPr lang="en-US" altLang="ja-JP" dirty="0" smtClean="0">
                        <a:latin typeface="Cambria Math" panose="02040503050406030204" pitchFamily="18" charset="0"/>
                      </a:rPr>
                      <m:t>𝑗</m:t>
                    </m:r>
                  </m:oMath>
                </a14:m>
                <a:r>
                  <a:rPr lang="ja-JP" altLang="en-US"/>
                  <a:t>の入札</a:t>
                </a:r>
                <a14:m>
                  <m:oMath xmlns:m="http://schemas.openxmlformats.org/officeDocument/2006/math">
                    <m:r>
                      <a:rPr lang="en-US" altLang="ja-JP" dirty="0" smtClean="0">
                        <a:latin typeface="Cambria Math" panose="02040503050406030204" pitchFamily="18" charset="0"/>
                      </a:rPr>
                      <m:t>𝑛</m:t>
                    </m:r>
                  </m:oMath>
                </a14:m>
                <a:r>
                  <a:rPr lang="ja-JP" altLang="en-US"/>
                  <a:t>の支払い</a:t>
                </a:r>
                <a14:m>
                  <m:oMath xmlns:m="http://schemas.openxmlformats.org/officeDocument/2006/math">
                    <m:r>
                      <a:rPr lang="en-US" altLang="ja-JP" dirty="0" smtClean="0">
                        <a:latin typeface="Cambria Math" panose="02040503050406030204" pitchFamily="18" charset="0"/>
                      </a:rPr>
                      <m:t>𝑝𝑎</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𝑦</m:t>
                        </m:r>
                      </m:e>
                      <m:sub>
                        <m:r>
                          <a:rPr lang="en-US" altLang="ja-JP" dirty="0" smtClean="0">
                            <a:latin typeface="Cambria Math" panose="02040503050406030204" pitchFamily="18" charset="0"/>
                          </a:rPr>
                          <m:t>𝑗</m:t>
                        </m:r>
                      </m:sub>
                    </m:sSub>
                  </m:oMath>
                </a14:m>
                <a:r>
                  <a:rPr lang="ja-JP" altLang="en-US"/>
                  <a:t>を式</a:t>
                </a:r>
                <a:r>
                  <a:rPr lang="en-US" altLang="ja-JP" dirty="0"/>
                  <a:t>(14)</a:t>
                </a:r>
                <a:r>
                  <a:rPr lang="ja-JP" altLang="en-US"/>
                  <a:t>で決定する</a:t>
                </a:r>
                <a:endParaRPr lang="en-US" altLang="ja-JP" dirty="0"/>
              </a:p>
              <a:p>
                <a:endParaRPr lang="en-US" altLang="ja-JP" dirty="0"/>
              </a:p>
              <a:p>
                <a:pPr marL="257175" lvl="1" indent="0">
                  <a:buNone/>
                </a:pPr>
                <a:endParaRPr lang="en-US" altLang="ja-JP" dirty="0"/>
              </a:p>
              <a:p>
                <a:pPr lvl="1">
                  <a:lnSpc>
                    <a:spcPct val="100000"/>
                  </a:lnSpc>
                </a:pPr>
                <a:r>
                  <a:rPr lang="en-US" altLang="ja-JP" dirty="0">
                    <a:solidFill>
                      <a:schemeClr val="tx1"/>
                    </a:solidFill>
                  </a:rPr>
                  <a:t>VCG</a:t>
                </a:r>
                <a:r>
                  <a:rPr lang="ja-JP" altLang="en-US">
                    <a:solidFill>
                      <a:schemeClr val="tx1"/>
                    </a:solidFill>
                  </a:rPr>
                  <a:t>オークションと同じ価格決定方法</a:t>
                </a:r>
                <a:endParaRPr lang="en-US" altLang="ja-JP" dirty="0">
                  <a:solidFill>
                    <a:schemeClr val="tx1"/>
                  </a:solidFill>
                </a:endParaRPr>
              </a:p>
              <a:p>
                <a:pPr lvl="2">
                  <a:lnSpc>
                    <a:spcPct val="100000"/>
                  </a:lnSpc>
                </a:pPr>
                <a14:m>
                  <m:oMath xmlns:m="http://schemas.openxmlformats.org/officeDocument/2006/math">
                    <m:r>
                      <a:rPr lang="en-US" altLang="ja-JP" dirty="0">
                        <a:solidFill>
                          <a:schemeClr val="tx1"/>
                        </a:solidFill>
                        <a:latin typeface="Cambria Math" panose="02040503050406030204" pitchFamily="18" charset="0"/>
                      </a:rPr>
                      <m:t>𝑸</m:t>
                    </m:r>
                  </m:oMath>
                </a14:m>
                <a:r>
                  <a:rPr lang="ja-JP" altLang="en-US">
                    <a:solidFill>
                      <a:schemeClr val="tx1"/>
                    </a:solidFill>
                  </a:rPr>
                  <a:t>の分引き上がった価格を支払うことになる</a:t>
                </a:r>
                <a:endParaRPr lang="en-US" altLang="ja-JP" dirty="0">
                  <a:solidFill>
                    <a:schemeClr val="tx1"/>
                  </a:solidFill>
                </a:endParaRPr>
              </a:p>
              <a:p>
                <a:pPr lvl="1">
                  <a:lnSpc>
                    <a:spcPct val="100000"/>
                  </a:lnSpc>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sub>
                    </m:sSub>
                  </m:oMath>
                </a14:m>
                <a:r>
                  <a:rPr lang="ja-JP" altLang="en-US"/>
                  <a:t>の値に関わらず決定され，</a:t>
                </a:r>
                <a:r>
                  <a:rPr lang="en-US" altLang="ja-JP" dirty="0"/>
                  <a:t> </a:t>
                </a:r>
                <a14:m>
                  <m:oMath xmlns:m="http://schemas.openxmlformats.org/officeDocument/2006/math">
                    <m:r>
                      <a:rPr lang="en-US" altLang="ja-JP"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dirty="0">
                            <a:latin typeface="Cambria Math" panose="02040503050406030204" pitchFamily="18" charset="0"/>
                          </a:rPr>
                          <m:t>𝑰</m:t>
                        </m:r>
                        <m:r>
                          <a:rPr lang="en-US" altLang="ja-JP" dirty="0">
                            <a:latin typeface="Cambria Math" panose="02040503050406030204" pitchFamily="18" charset="0"/>
                          </a:rPr>
                          <m:t>,</m:t>
                        </m:r>
                        <m:r>
                          <a:rPr lang="en-US" altLang="ja-JP" dirty="0">
                            <a:latin typeface="Cambria Math" panose="02040503050406030204" pitchFamily="18" charset="0"/>
                          </a:rPr>
                          <m:t>𝑱</m:t>
                        </m:r>
                        <m:r>
                          <a:rPr lang="en-US" altLang="ja-JP" dirty="0">
                            <a:latin typeface="Cambria Math" panose="02040503050406030204" pitchFamily="18" charset="0"/>
                          </a:rPr>
                          <m:t>,</m:t>
                        </m:r>
                        <m:r>
                          <a:rPr lang="en-US" altLang="ja-JP" dirty="0">
                            <a:latin typeface="Cambria Math" panose="02040503050406030204" pitchFamily="18" charset="0"/>
                          </a:rPr>
                          <m:t>𝑸</m:t>
                        </m:r>
                      </m:e>
                    </m:d>
                  </m:oMath>
                </a14:m>
                <a:r>
                  <a:rPr lang="ja-JP" altLang="en-US" dirty="0"/>
                  <a:t>で勝者</a:t>
                </a:r>
                <a:r>
                  <a:rPr lang="ja-JP" altLang="en-US"/>
                  <a:t>となれる</a:t>
                </a:r>
                <a:br>
                  <a:rPr lang="en-US" altLang="ja-JP" dirty="0"/>
                </a:br>
                <a:r>
                  <a:rPr lang="ja-JP" altLang="en-US"/>
                  <a:t>最小の価格を支払う</a:t>
                </a:r>
                <a:endParaRPr lang="en-US" altLang="ja-JP" dirty="0"/>
              </a:p>
              <a:p>
                <a:pPr lvl="2"/>
                <a:r>
                  <a:rPr lang="ja-JP" altLang="en-US">
                    <a:solidFill>
                      <a:schemeClr val="accent2"/>
                    </a:solidFill>
                  </a:rPr>
                  <a:t>正直に評価値を申告することが支配戦略となる</a:t>
                </a:r>
                <a:endParaRPr lang="en-US" altLang="ja-JP" dirty="0">
                  <a:solidFill>
                    <a:schemeClr val="accent2"/>
                  </a:solidFill>
                </a:endParaRPr>
              </a:p>
            </p:txBody>
          </p:sp>
        </mc:Choice>
        <mc:Fallback xmlns="">
          <p:sp>
            <p:nvSpPr>
              <p:cNvPr id="2" name="テキスト プレースホルダー 1">
                <a:extLst>
                  <a:ext uri="{FF2B5EF4-FFF2-40B4-BE49-F238E27FC236}">
                    <a16:creationId xmlns:a16="http://schemas.microsoft.com/office/drawing/2014/main" id="{4FF53F71-A522-7B4B-9544-868409AB65AD}"/>
                  </a:ext>
                </a:extLst>
              </p:cNvPr>
              <p:cNvSpPr>
                <a:spLocks noGrp="1" noRot="1" noChangeAspect="1" noMove="1" noResize="1" noEditPoints="1" noAdjustHandles="1" noChangeArrowheads="1" noChangeShapeType="1" noTextEdit="1"/>
              </p:cNvSpPr>
              <p:nvPr>
                <p:ph type="body" sz="quarter" idx="13"/>
              </p:nvPr>
            </p:nvSpPr>
            <p:spPr>
              <a:xfrm>
                <a:off x="628649" y="1011027"/>
                <a:ext cx="8515349" cy="4675078"/>
              </a:xfrm>
              <a:blipFill>
                <a:blip r:embed="rId3"/>
                <a:stretch>
                  <a:fillRect l="-59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r>
              <a:rPr lang="ja-JP" altLang="en-US"/>
              <a:t>支払いの決定</a:t>
            </a:r>
            <a:r>
              <a:rPr lang="en-US" altLang="ja-JP"/>
              <a:t>(II, III)</a:t>
            </a:r>
            <a:endParaRPr lang="ja-JP" altLang="en-US"/>
          </a:p>
        </p:txBody>
      </p:sp>
      <p:pic>
        <p:nvPicPr>
          <p:cNvPr id="11" name="図 10">
            <a:extLst>
              <a:ext uri="{FF2B5EF4-FFF2-40B4-BE49-F238E27FC236}">
                <a16:creationId xmlns:a16="http://schemas.microsoft.com/office/drawing/2014/main" id="{3B58065E-8A58-6440-87FA-AB24224EFB3D}"/>
              </a:ext>
            </a:extLst>
          </p:cNvPr>
          <p:cNvPicPr>
            <a:picLocks noChangeAspect="1"/>
          </p:cNvPicPr>
          <p:nvPr>
            <p:custDataLst>
              <p:tags r:id="rId1"/>
            </p:custDataLst>
          </p:nvPr>
        </p:nvPicPr>
        <p:blipFill>
          <a:blip r:embed="rId4"/>
          <a:stretch>
            <a:fillRect/>
          </a:stretch>
        </p:blipFill>
        <p:spPr>
          <a:xfrm>
            <a:off x="628651" y="2031980"/>
            <a:ext cx="6220562" cy="317175"/>
          </a:xfrm>
          <a:prstGeom prst="rect">
            <a:avLst/>
          </a:prstGeom>
        </p:spPr>
      </p:pic>
      <p:sp>
        <p:nvSpPr>
          <p:cNvPr id="8" name="テキスト ボックス 7">
            <a:extLst>
              <a:ext uri="{FF2B5EF4-FFF2-40B4-BE49-F238E27FC236}">
                <a16:creationId xmlns:a16="http://schemas.microsoft.com/office/drawing/2014/main" id="{A47D512A-0F12-9948-850E-98E9D0DAB6B0}"/>
              </a:ext>
            </a:extLst>
          </p:cNvPr>
          <p:cNvSpPr txBox="1"/>
          <p:nvPr/>
        </p:nvSpPr>
        <p:spPr>
          <a:xfrm>
            <a:off x="6919931" y="1981387"/>
            <a:ext cx="591829" cy="369332"/>
          </a:xfrm>
          <a:prstGeom prst="rect">
            <a:avLst/>
          </a:prstGeom>
          <a:noFill/>
        </p:spPr>
        <p:txBody>
          <a:bodyPr wrap="none" rtlCol="0">
            <a:spAutoFit/>
          </a:bodyPr>
          <a:lstStyle/>
          <a:p>
            <a:r>
              <a:rPr kumimoji="1" lang="en-US" altLang="ja-JP" dirty="0"/>
              <a:t>(14)</a:t>
            </a:r>
            <a:endParaRPr kumimoji="1" lang="ja-JP" altLang="en-US"/>
          </a:p>
        </p:txBody>
      </p:sp>
      <mc:AlternateContent xmlns:mc="http://schemas.openxmlformats.org/markup-compatibility/2006" xmlns:a14="http://schemas.microsoft.com/office/drawing/2010/main">
        <mc:Choice Requires="a14">
          <p:sp>
            <p:nvSpPr>
              <p:cNvPr id="15" name="角丸四角形吹き出し 14">
                <a:extLst>
                  <a:ext uri="{FF2B5EF4-FFF2-40B4-BE49-F238E27FC236}">
                    <a16:creationId xmlns:a16="http://schemas.microsoft.com/office/drawing/2014/main" id="{694E14F5-9318-3642-BC3C-809E66F7C6F5}"/>
                  </a:ext>
                </a:extLst>
              </p:cNvPr>
              <p:cNvSpPr/>
              <p:nvPr/>
            </p:nvSpPr>
            <p:spPr>
              <a:xfrm>
                <a:off x="5709088" y="2596337"/>
                <a:ext cx="2837792" cy="553965"/>
              </a:xfrm>
              <a:prstGeom prst="wedgeRoundRectCallout">
                <a:avLst>
                  <a:gd name="adj1" fmla="val -46576"/>
                  <a:gd name="adj2" fmla="val -9497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がいない時の最適</a:t>
                </a:r>
                <a:r>
                  <a:rPr lang="ja-JP" altLang="en-US"/>
                  <a:t>な</a:t>
                </a:r>
                <a:r>
                  <a:rPr kumimoji="1" lang="ja-JP" altLang="en-US"/>
                  <a:t>割り当ての目的関数値</a:t>
                </a:r>
              </a:p>
            </p:txBody>
          </p:sp>
        </mc:Choice>
        <mc:Fallback xmlns="">
          <p:sp>
            <p:nvSpPr>
              <p:cNvPr id="15" name="角丸四角形吹き出し 14">
                <a:extLst>
                  <a:ext uri="{FF2B5EF4-FFF2-40B4-BE49-F238E27FC236}">
                    <a16:creationId xmlns:a16="http://schemas.microsoft.com/office/drawing/2014/main" id="{694E14F5-9318-3642-BC3C-809E66F7C6F5}"/>
                  </a:ext>
                </a:extLst>
              </p:cNvPr>
              <p:cNvSpPr>
                <a:spLocks noRot="1" noChangeAspect="1" noMove="1" noResize="1" noEditPoints="1" noAdjustHandles="1" noChangeArrowheads="1" noChangeShapeType="1" noTextEdit="1"/>
              </p:cNvSpPr>
              <p:nvPr/>
            </p:nvSpPr>
            <p:spPr>
              <a:xfrm>
                <a:off x="5709088" y="2596337"/>
                <a:ext cx="2837792" cy="553965"/>
              </a:xfrm>
              <a:prstGeom prst="wedgeRoundRectCallout">
                <a:avLst>
                  <a:gd name="adj1" fmla="val -46576"/>
                  <a:gd name="adj2" fmla="val -94975"/>
                  <a:gd name="adj3" fmla="val 16667"/>
                </a:avLst>
              </a:prstGeom>
              <a:blipFill>
                <a:blip r:embed="rId5"/>
                <a:stretch>
                  <a:fillRect b="-13636"/>
                </a:stretch>
              </a:blipFill>
            </p:spPr>
            <p:txBody>
              <a:bodyPr/>
              <a:lstStyle/>
              <a:p>
                <a:r>
                  <a:rPr lang="ja-JP" altLang="en-US">
                    <a:noFill/>
                  </a:rPr>
                  <a:t> </a:t>
                </a:r>
              </a:p>
            </p:txBody>
          </p:sp>
        </mc:Fallback>
      </mc:AlternateContent>
      <p:sp>
        <p:nvSpPr>
          <p:cNvPr id="3" name="左中かっこ 2">
            <a:extLst>
              <a:ext uri="{FF2B5EF4-FFF2-40B4-BE49-F238E27FC236}">
                <a16:creationId xmlns:a16="http://schemas.microsoft.com/office/drawing/2014/main" id="{71F78596-E78B-8E42-B238-7A102799525E}"/>
              </a:ext>
            </a:extLst>
          </p:cNvPr>
          <p:cNvSpPr/>
          <p:nvPr/>
        </p:nvSpPr>
        <p:spPr>
          <a:xfrm rot="-5400000">
            <a:off x="2974428" y="1185311"/>
            <a:ext cx="388883" cy="23960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7F1CF9-1C02-A446-9224-9307939CF799}"/>
                  </a:ext>
                </a:extLst>
              </p:cNvPr>
              <p:cNvSpPr txBox="1"/>
              <p:nvPr/>
            </p:nvSpPr>
            <p:spPr>
              <a:xfrm>
                <a:off x="1609660" y="2458273"/>
                <a:ext cx="3118418" cy="391646"/>
              </a:xfrm>
              <a:prstGeom prst="rect">
                <a:avLst/>
              </a:prstGeom>
              <a:noFill/>
            </p:spPr>
            <p:txBody>
              <a:bodyPr wrap="none" rtlCol="0">
                <a:spAutoFit/>
              </a:bodyPr>
              <a:lstStyle/>
              <a:p>
                <a:r>
                  <a:rPr kumimoji="1" lang="ja-JP" altLang="en-US"/>
                  <a:t>目的数値から</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ub>
                    </m:sSub>
                    <m:r>
                      <a:rPr kumimoji="1" lang="en-US" altLang="ja-JP" b="0" i="1" smtClean="0">
                        <a:latin typeface="Cambria Math" panose="02040503050406030204" pitchFamily="18" charset="0"/>
                      </a:rPr>
                      <m:t> </m:t>
                    </m:r>
                  </m:oMath>
                </a14:m>
                <a:r>
                  <a:rPr kumimoji="1" lang="ja-JP" altLang="en-US"/>
                  <a:t>を除いた値</a:t>
                </a:r>
              </a:p>
            </p:txBody>
          </p:sp>
        </mc:Choice>
        <mc:Fallback xmlns="">
          <p:sp>
            <p:nvSpPr>
              <p:cNvPr id="4" name="テキスト ボックス 3">
                <a:extLst>
                  <a:ext uri="{FF2B5EF4-FFF2-40B4-BE49-F238E27FC236}">
                    <a16:creationId xmlns:a16="http://schemas.microsoft.com/office/drawing/2014/main" id="{4A7F1CF9-1C02-A446-9224-9307939CF799}"/>
                  </a:ext>
                </a:extLst>
              </p:cNvPr>
              <p:cNvSpPr txBox="1">
                <a:spLocks noRot="1" noChangeAspect="1" noMove="1" noResize="1" noEditPoints="1" noAdjustHandles="1" noChangeArrowheads="1" noChangeShapeType="1" noTextEdit="1"/>
              </p:cNvSpPr>
              <p:nvPr/>
            </p:nvSpPr>
            <p:spPr>
              <a:xfrm>
                <a:off x="1609660" y="2458273"/>
                <a:ext cx="3118418" cy="391646"/>
              </a:xfrm>
              <a:prstGeom prst="rect">
                <a:avLst/>
              </a:prstGeom>
              <a:blipFill>
                <a:blip r:embed="rId6"/>
                <a:stretch>
                  <a:fillRect l="-1626" t="-6452" r="-407" b="-16129"/>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17A4DF76-BE0F-CE49-B30F-18AEF823ECA6}"/>
              </a:ext>
            </a:extLst>
          </p:cNvPr>
          <p:cNvPicPr>
            <a:picLocks noChangeAspect="1"/>
          </p:cNvPicPr>
          <p:nvPr/>
        </p:nvPicPr>
        <p:blipFill>
          <a:blip r:embed="rId7"/>
          <a:stretch>
            <a:fillRect/>
          </a:stretch>
        </p:blipFill>
        <p:spPr>
          <a:xfrm>
            <a:off x="1193649" y="4392986"/>
            <a:ext cx="7279223" cy="2267472"/>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410D0C4-6885-3541-9A4B-B9F07AA158DB}"/>
                  </a:ext>
                </a:extLst>
              </p:cNvPr>
              <p:cNvSpPr txBox="1"/>
              <p:nvPr/>
            </p:nvSpPr>
            <p:spPr>
              <a:xfrm>
                <a:off x="2212460" y="4735612"/>
                <a:ext cx="676432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1" i="1" smtClean="0">
                          <a:latin typeface="Cambria Math" panose="02040503050406030204" pitchFamily="18" charset="0"/>
                        </a:rPr>
                        <m:t>𝑰</m:t>
                      </m:r>
                      <m:r>
                        <a:rPr lang="en-US" altLang="ja-JP" b="0" i="1" smtClean="0">
                          <a:latin typeface="Cambria Math" panose="02040503050406030204" pitchFamily="18" charset="0"/>
                        </a:rPr>
                        <m:t>,</m:t>
                      </m:r>
                      <m:r>
                        <a:rPr lang="en-US" altLang="ja-JP" b="1" i="1" smtClean="0">
                          <a:latin typeface="Cambria Math" panose="02040503050406030204" pitchFamily="18" charset="0"/>
                        </a:rPr>
                        <m:t>𝑱</m:t>
                      </m:r>
                      <m:r>
                        <a:rPr lang="en-US" altLang="ja-JP" b="0" i="1" smtClean="0">
                          <a:latin typeface="Cambria Math" panose="02040503050406030204" pitchFamily="18" charset="0"/>
                          <a:ea typeface="Cambria Math" panose="02040503050406030204" pitchFamily="18" charset="0"/>
                        </a:rPr>
                        <m:t>∖</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𝑗</m:t>
                          </m:r>
                        </m:e>
                      </m:d>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𝑸</m:t>
                      </m:r>
                      <m:r>
                        <a:rPr lang="en-US" altLang="ja-JP" b="0" i="1" smtClean="0">
                          <a:latin typeface="Cambria Math" panose="02040503050406030204" pitchFamily="18" charset="0"/>
                          <a:ea typeface="Cambria Math" panose="02040503050406030204" pitchFamily="18" charset="0"/>
                        </a:rPr>
                        <m:t>)</m:t>
                      </m:r>
                    </m:oMath>
                  </m:oMathPara>
                </a14:m>
                <a:endParaRPr kumimoji="1" lang="ja-JP" altLang="en-US">
                  <a:latin typeface="Source Han Sans JP" panose="020B0500000000000000" pitchFamily="34" charset="-128"/>
                  <a:ea typeface="Source Han Sans JP" panose="020B0500000000000000" pitchFamily="34" charset="-128"/>
                </a:endParaRPr>
              </a:p>
            </p:txBody>
          </p:sp>
        </mc:Choice>
        <mc:Fallback xmlns="">
          <p:sp>
            <p:nvSpPr>
              <p:cNvPr id="12" name="テキスト ボックス 11">
                <a:extLst>
                  <a:ext uri="{FF2B5EF4-FFF2-40B4-BE49-F238E27FC236}">
                    <a16:creationId xmlns:a16="http://schemas.microsoft.com/office/drawing/2014/main" id="{B410D0C4-6885-3541-9A4B-B9F07AA158DB}"/>
                  </a:ext>
                </a:extLst>
              </p:cNvPr>
              <p:cNvSpPr txBox="1">
                <a:spLocks noRot="1" noChangeAspect="1" noMove="1" noResize="1" noEditPoints="1" noAdjustHandles="1" noChangeArrowheads="1" noChangeShapeType="1" noTextEdit="1"/>
              </p:cNvSpPr>
              <p:nvPr/>
            </p:nvSpPr>
            <p:spPr>
              <a:xfrm>
                <a:off x="2212460" y="4735612"/>
                <a:ext cx="6764321" cy="369332"/>
              </a:xfrm>
              <a:prstGeom prst="rect">
                <a:avLst/>
              </a:prstGeom>
              <a:blipFill>
                <a:blip r:embed="rId8"/>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4834"/>
      </p:ext>
    </p:extLst>
  </p:cSld>
  <p:clrMapOvr>
    <a:masterClrMapping/>
  </p:clrMapOvr>
  <mc:AlternateContent xmlns:mc="http://schemas.openxmlformats.org/markup-compatibility/2006" xmlns:p14="http://schemas.microsoft.com/office/powerpoint/2010/main">
    <mc:Choice Requires="p14">
      <p:transition spd="slow" p14:dur="2000" advTm="41590"/>
    </mc:Choice>
    <mc:Fallback xmlns="">
      <p:transition spd="slow" advTm="415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11729979-5626-F648-BAD9-45E7C6844328}"/>
              </a:ext>
            </a:extLst>
          </p:cNvPr>
          <p:cNvSpPr>
            <a:spLocks noGrp="1"/>
          </p:cNvSpPr>
          <p:nvPr>
            <p:ph type="body" sz="quarter" idx="13"/>
          </p:nvPr>
        </p:nvSpPr>
        <p:spPr>
          <a:xfrm>
            <a:off x="628650" y="1458109"/>
            <a:ext cx="8376411" cy="1831630"/>
          </a:xfrm>
        </p:spPr>
        <p:txBody>
          <a:bodyPr>
            <a:normAutofit/>
          </a:bodyPr>
          <a:lstStyle/>
          <a:p>
            <a:r>
              <a:rPr lang="ja-JP" altLang="en-US"/>
              <a:t>近年</a:t>
            </a:r>
            <a:r>
              <a:rPr lang="en" altLang="ja-JP" dirty="0"/>
              <a:t>Internet of Things (IoT) [1]</a:t>
            </a:r>
            <a:r>
              <a:rPr lang="ja-JP" altLang="en-US"/>
              <a:t>を活用し，各工場やその機器を</a:t>
            </a:r>
            <a:br>
              <a:rPr lang="en-US" altLang="ja-JP" dirty="0"/>
            </a:br>
            <a:r>
              <a:rPr lang="ja-JP" altLang="en-US"/>
              <a:t>インターネットに繋ぐことにより生産性を向上させる動きが</a:t>
            </a:r>
            <a:br>
              <a:rPr lang="en-US" altLang="ja-JP" dirty="0"/>
            </a:br>
            <a:r>
              <a:rPr lang="ja-JP" altLang="en-US"/>
              <a:t>活発化</a:t>
            </a:r>
            <a:endParaRPr lang="en-US" altLang="ja-JP" dirty="0"/>
          </a:p>
          <a:p>
            <a:r>
              <a:rPr lang="ja-JP" altLang="en-US"/>
              <a:t>工場内だけでなく，企業の壁を超えた繋がりが注目を</a:t>
            </a:r>
            <a:br>
              <a:rPr lang="en-US" altLang="ja-JP" dirty="0"/>
            </a:br>
            <a:r>
              <a:rPr lang="ja-JP" altLang="en-US"/>
              <a:t>集めている</a:t>
            </a:r>
            <a:r>
              <a:rPr lang="en-US" altLang="ja-JP" dirty="0"/>
              <a:t>[2]</a:t>
            </a:r>
          </a:p>
          <a:p>
            <a:endParaRPr lang="en-US" altLang="ja-JP" sz="1800" dirty="0"/>
          </a:p>
          <a:p>
            <a:endParaRPr lang="en-US" altLang="ja-JP" sz="1800" dirty="0"/>
          </a:p>
        </p:txBody>
      </p:sp>
      <p:sp>
        <p:nvSpPr>
          <p:cNvPr id="10" name="テキスト プレースホルダー 9">
            <a:extLst>
              <a:ext uri="{FF2B5EF4-FFF2-40B4-BE49-F238E27FC236}">
                <a16:creationId xmlns:a16="http://schemas.microsoft.com/office/drawing/2014/main" id="{CCE5398F-92BD-FA4E-B8DD-1A9F991625F1}"/>
              </a:ext>
            </a:extLst>
          </p:cNvPr>
          <p:cNvSpPr>
            <a:spLocks noGrp="1"/>
          </p:cNvSpPr>
          <p:nvPr>
            <p:ph type="body" sz="quarter" idx="15"/>
          </p:nvPr>
        </p:nvSpPr>
        <p:spPr/>
        <p:txBody>
          <a:bodyPr/>
          <a:lstStyle/>
          <a:p>
            <a:r>
              <a:rPr lang="ja-JP" altLang="en-US"/>
              <a:t>共生型モノづくり社会のコンセプト</a:t>
            </a:r>
            <a:endParaRPr lang="en-US" altLang="ja-JP" dirty="0"/>
          </a:p>
          <a:p>
            <a:r>
              <a:rPr lang="en-US" altLang="ja-JP" dirty="0"/>
              <a:t>IoT </a:t>
            </a:r>
            <a:r>
              <a:rPr lang="ja-JP" altLang="en-US"/>
              <a:t>環境で複数の工場や複数の企業をつなぎ</a:t>
            </a:r>
            <a:endParaRPr lang="en-US" altLang="ja-JP" dirty="0"/>
          </a:p>
          <a:p>
            <a:pPr marL="0" indent="0">
              <a:buNone/>
            </a:pPr>
            <a:r>
              <a:rPr lang="en-US" altLang="ja-JP" dirty="0"/>
              <a:t>   </a:t>
            </a:r>
            <a:r>
              <a:rPr lang="ja-JP" altLang="en-US"/>
              <a:t>設備・材料・労働力・工法を融通し合う</a:t>
            </a:r>
            <a:endParaRPr lang="en-US" altLang="ja-JP" dirty="0"/>
          </a:p>
        </p:txBody>
      </p:sp>
      <p:sp>
        <p:nvSpPr>
          <p:cNvPr id="11" name="テキスト プレースホルダー 10">
            <a:extLst>
              <a:ext uri="{FF2B5EF4-FFF2-40B4-BE49-F238E27FC236}">
                <a16:creationId xmlns:a16="http://schemas.microsoft.com/office/drawing/2014/main" id="{D26296FF-3293-A44F-A84F-3A03FF8DB329}"/>
              </a:ext>
            </a:extLst>
          </p:cNvPr>
          <p:cNvSpPr>
            <a:spLocks noGrp="1"/>
          </p:cNvSpPr>
          <p:nvPr>
            <p:ph type="body" sz="quarter" idx="16"/>
          </p:nvPr>
        </p:nvSpPr>
        <p:spPr/>
        <p:txBody>
          <a:bodyPr/>
          <a:lstStyle/>
          <a:p>
            <a:r>
              <a:rPr lang="ja-JP" altLang="en-US"/>
              <a:t>クラウドソースドマニュファクチャリング</a:t>
            </a:r>
            <a:r>
              <a:rPr lang="en-US" altLang="ja-JP" dirty="0"/>
              <a:t> [3]</a:t>
            </a:r>
          </a:p>
        </p:txBody>
      </p:sp>
      <p:sp>
        <p:nvSpPr>
          <p:cNvPr id="7" name="フッター プレースホルダー 6">
            <a:extLst>
              <a:ext uri="{FF2B5EF4-FFF2-40B4-BE49-F238E27FC236}">
                <a16:creationId xmlns:a16="http://schemas.microsoft.com/office/drawing/2014/main" id="{57BE2FD1-FF05-5941-9F5F-125F62CEFFE7}"/>
              </a:ext>
            </a:extLst>
          </p:cNvPr>
          <p:cNvSpPr>
            <a:spLocks noGrp="1"/>
          </p:cNvSpPr>
          <p:nvPr>
            <p:ph type="ftr" sz="quarter" idx="17"/>
          </p:nvPr>
        </p:nvSpPr>
        <p:spPr/>
        <p:txBody>
          <a:bodyPr/>
          <a:lstStyle/>
          <a:p>
            <a:r>
              <a:rPr lang="en-US" altLang="ja-JP" dirty="0"/>
              <a:t>[1] K. Ashton, “That Internet of Things’ Thing., ” RFID Journal, 22., 2009.</a:t>
            </a:r>
          </a:p>
          <a:p>
            <a:r>
              <a:rPr lang="en-US" altLang="ja-JP" dirty="0"/>
              <a:t>[2]IVI, </a:t>
            </a:r>
            <a:r>
              <a:rPr lang="ja-JP" altLang="en-US"/>
              <a:t>つながる</a:t>
            </a:r>
            <a:r>
              <a:rPr lang="en-US" altLang="ja-JP" dirty="0"/>
              <a:t>!</a:t>
            </a:r>
            <a:r>
              <a:rPr lang="ja-JP" altLang="en-US"/>
              <a:t>もの</a:t>
            </a:r>
            <a:r>
              <a:rPr lang="en-US" altLang="ja-JP" dirty="0"/>
              <a:t>‘</a:t>
            </a:r>
            <a:r>
              <a:rPr lang="ja-JP" altLang="en-US"/>
              <a:t>づくり</a:t>
            </a:r>
            <a:r>
              <a:rPr lang="en-US" altLang="ja-JP" dirty="0"/>
              <a:t>, https://</a:t>
            </a:r>
            <a:r>
              <a:rPr lang="en-US" altLang="ja-JP" dirty="0" err="1"/>
              <a:t>www.iv-i.org</a:t>
            </a:r>
            <a:r>
              <a:rPr lang="en-US" altLang="ja-JP" dirty="0"/>
              <a:t>/</a:t>
            </a:r>
            <a:r>
              <a:rPr lang="en-US" altLang="ja-JP" dirty="0" err="1"/>
              <a:t>faq.html</a:t>
            </a:r>
            <a:r>
              <a:rPr lang="ja-JP" altLang="en-US"/>
              <a:t>　</a:t>
            </a:r>
            <a:r>
              <a:rPr lang="en-US" altLang="ja-JP" dirty="0"/>
              <a:t>[Accessed 9 12 2017]</a:t>
            </a:r>
          </a:p>
          <a:p>
            <a:r>
              <a:rPr lang="en-US" altLang="ja-JP" dirty="0"/>
              <a:t>[3] IEC, “Factory of the future, “[Online]. Available: http://</a:t>
            </a:r>
            <a:r>
              <a:rPr lang="en-US" altLang="ja-JP" dirty="0" err="1"/>
              <a:t>www.iec.ch</a:t>
            </a:r>
            <a:r>
              <a:rPr lang="en-US" altLang="ja-JP" dirty="0"/>
              <a:t>/whitepaper/pdf/</a:t>
            </a:r>
            <a:r>
              <a:rPr lang="en-US" altLang="ja-JP" dirty="0" err="1"/>
              <a:t>iecWP</a:t>
            </a:r>
            <a:r>
              <a:rPr lang="en-US" altLang="ja-JP" dirty="0"/>
              <a:t>-</a:t>
            </a:r>
            <a:r>
              <a:rPr lang="en-US" altLang="ja-JP" dirty="0" err="1"/>
              <a:t>futurefactory</a:t>
            </a:r>
            <a:r>
              <a:rPr lang="en-US" altLang="ja-JP" dirty="0"/>
              <a:t>-LR-</a:t>
            </a:r>
            <a:r>
              <a:rPr lang="en-US" altLang="ja-JP" dirty="0" err="1"/>
              <a:t>en.pdf</a:t>
            </a:r>
            <a:r>
              <a:rPr lang="en-US" altLang="ja-JP" dirty="0"/>
              <a:t> [Accessed 2 10 2017]</a:t>
            </a:r>
            <a:endParaRPr lang="ja-JP" altLang="en-US"/>
          </a:p>
        </p:txBody>
      </p:sp>
      <p:sp>
        <p:nvSpPr>
          <p:cNvPr id="8" name="スライド番号プレースホルダー 7">
            <a:extLst>
              <a:ext uri="{FF2B5EF4-FFF2-40B4-BE49-F238E27FC236}">
                <a16:creationId xmlns:a16="http://schemas.microsoft.com/office/drawing/2014/main" id="{6FD14545-378F-9E49-A8FA-32729C0D57A0}"/>
              </a:ext>
            </a:extLst>
          </p:cNvPr>
          <p:cNvSpPr>
            <a:spLocks noGrp="1"/>
          </p:cNvSpPr>
          <p:nvPr>
            <p:ph type="sldNum" sz="quarter" idx="18"/>
          </p:nvPr>
        </p:nvSpPr>
        <p:spPr/>
        <p:txBody>
          <a:bodyPr/>
          <a:lstStyle/>
          <a:p>
            <a:fld id="{08FC5268-0E06-784C-B5A0-7DE08B3865E8}" type="slidenum">
              <a:rPr lang="ja-JP" altLang="en-US" smtClean="0"/>
              <a:pPr/>
              <a:t>2</a:t>
            </a:fld>
            <a:endParaRPr lang="ja-JP" altLang="en-US"/>
          </a:p>
        </p:txBody>
      </p:sp>
      <p:sp>
        <p:nvSpPr>
          <p:cNvPr id="5" name="タイトル 4">
            <a:extLst>
              <a:ext uri="{FF2B5EF4-FFF2-40B4-BE49-F238E27FC236}">
                <a16:creationId xmlns:a16="http://schemas.microsoft.com/office/drawing/2014/main" id="{A170F5EC-7DA7-D64B-811C-2133E09C3888}"/>
              </a:ext>
            </a:extLst>
          </p:cNvPr>
          <p:cNvSpPr>
            <a:spLocks noGrp="1"/>
          </p:cNvSpPr>
          <p:nvPr>
            <p:ph type="title"/>
          </p:nvPr>
        </p:nvSpPr>
        <p:spPr/>
        <p:txBody>
          <a:bodyPr/>
          <a:lstStyle/>
          <a:p>
            <a:r>
              <a:rPr lang="ja-JP" altLang="en-US"/>
              <a:t>研究背景（</a:t>
            </a:r>
            <a:r>
              <a:rPr lang="en-US" altLang="ja-JP"/>
              <a:t>1/2</a:t>
            </a:r>
            <a:r>
              <a:rPr lang="ja-JP" altLang="en-US"/>
              <a:t>）</a:t>
            </a:r>
          </a:p>
        </p:txBody>
      </p:sp>
      <p:pic>
        <p:nvPicPr>
          <p:cNvPr id="13" name="図 12">
            <a:extLst>
              <a:ext uri="{FF2B5EF4-FFF2-40B4-BE49-F238E27FC236}">
                <a16:creationId xmlns:a16="http://schemas.microsoft.com/office/drawing/2014/main" id="{D81B786D-3E6F-E949-B526-E2D66A2310B8}"/>
              </a:ext>
            </a:extLst>
          </p:cNvPr>
          <p:cNvPicPr>
            <a:picLocks noChangeAspect="1"/>
          </p:cNvPicPr>
          <p:nvPr/>
        </p:nvPicPr>
        <p:blipFill>
          <a:blip r:embed="rId2"/>
          <a:stretch>
            <a:fillRect/>
          </a:stretch>
        </p:blipFill>
        <p:spPr>
          <a:xfrm>
            <a:off x="5530255" y="4020283"/>
            <a:ext cx="3832100" cy="2240500"/>
          </a:xfrm>
          <a:prstGeom prst="rect">
            <a:avLst/>
          </a:prstGeom>
        </p:spPr>
      </p:pic>
    </p:spTree>
    <p:extLst>
      <p:ext uri="{BB962C8B-B14F-4D97-AF65-F5344CB8AC3E}">
        <p14:creationId xmlns:p14="http://schemas.microsoft.com/office/powerpoint/2010/main" val="4050814838"/>
      </p:ext>
    </p:extLst>
  </p:cSld>
  <p:clrMapOvr>
    <a:masterClrMapping/>
  </p:clrMapOvr>
  <mc:AlternateContent xmlns:mc="http://schemas.openxmlformats.org/markup-compatibility/2006" xmlns:p14="http://schemas.microsoft.com/office/powerpoint/2010/main">
    <mc:Choice Requires="p14">
      <p:transition spd="slow" p14:dur="2000" advTm="41781"/>
    </mc:Choice>
    <mc:Fallback xmlns="">
      <p:transition spd="slow" advTm="417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50" y="1559603"/>
                <a:ext cx="8609944" cy="4946299"/>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において勝者となった要求企業に対して支払い</a:t>
                </a:r>
                <a14:m>
                  <m:oMath xmlns:m="http://schemas.openxmlformats.org/officeDocument/2006/math">
                    <m:r>
                      <a:rPr lang="en" altLang="ja-JP" i="1" dirty="0" smtClean="0">
                        <a:solidFill>
                          <a:schemeClr val="tx1"/>
                        </a:solidFill>
                        <a:latin typeface="Cambria Math" panose="02040503050406030204" pitchFamily="18" charset="0"/>
                      </a:rPr>
                      <m:t>𝑝𝑎</m:t>
                    </m:r>
                    <m:sSub>
                      <m:sSubPr>
                        <m:ctrlPr>
                          <a:rPr lang="en" altLang="ja-JP" i="1" dirty="0" err="1">
                            <a:solidFill>
                              <a:schemeClr val="tx1"/>
                            </a:solidFill>
                            <a:latin typeface="Cambria Math" panose="02040503050406030204" pitchFamily="18" charset="0"/>
                          </a:rPr>
                        </m:ctrlPr>
                      </m:sSubPr>
                      <m:e>
                        <m:r>
                          <a:rPr lang="en" altLang="ja-JP" i="1" dirty="0" smtClean="0">
                            <a:solidFill>
                              <a:schemeClr val="tx1"/>
                            </a:solidFill>
                            <a:latin typeface="Cambria Math" panose="02040503050406030204" pitchFamily="18" charset="0"/>
                          </a:rPr>
                          <m:t>𝑦</m:t>
                        </m:r>
                      </m:e>
                      <m:sub>
                        <m:r>
                          <a:rPr lang="en-US" altLang="ja-JP" b="0" i="1" dirty="0" smtClean="0">
                            <a:solidFill>
                              <a:schemeClr val="tx1"/>
                            </a:solidFill>
                            <a:latin typeface="Cambria Math" panose="02040503050406030204" pitchFamily="18" charset="0"/>
                          </a:rPr>
                          <m:t>𝑗</m:t>
                        </m:r>
                      </m:sub>
                    </m:sSub>
                  </m:oMath>
                </a14:m>
                <a:r>
                  <a:rPr lang="ja-JP" altLang="en-US">
                    <a:solidFill>
                      <a:schemeClr val="tx1"/>
                    </a:solidFill>
                  </a:rPr>
                  <a:t>を決定する </a:t>
                </a:r>
                <a:endParaRPr lang="en-US" altLang="ja-JP" dirty="0"/>
              </a:p>
              <a:p>
                <a:pPr marL="457200" indent="-457200">
                  <a:lnSpc>
                    <a:spcPct val="120000"/>
                  </a:lnSpc>
                  <a:buFont typeface="+mj-lt"/>
                  <a:buAutoNum type="romanUcPeriod"/>
                </a:pPr>
                <a:endParaRPr lang="en-US" altLang="ja-JP" dirty="0"/>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の最適解を求め，提供リソースの取引量を決める</a:t>
                </a:r>
                <a:endParaRPr lang="en-US" altLang="ja-JP" dirty="0">
                  <a:solidFill>
                    <a:schemeClr val="tx1"/>
                  </a:solidFill>
                </a:endParaRPr>
              </a:p>
              <a:p>
                <a:pPr marL="457200" indent="-457200">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において勝者となったリソース提供企業に対して収入</a:t>
                </a:r>
                <a14:m>
                  <m:oMath xmlns:m="http://schemas.openxmlformats.org/officeDocument/2006/math">
                    <m:r>
                      <a:rPr lang="en" altLang="ja-JP" i="1" dirty="0" smtClean="0">
                        <a:solidFill>
                          <a:schemeClr val="tx1"/>
                        </a:solidFill>
                        <a:latin typeface="Cambria Math" panose="02040503050406030204" pitchFamily="18" charset="0"/>
                      </a:rPr>
                      <m:t>𝑟𝑒</m:t>
                    </m:r>
                    <m:r>
                      <a:rPr lang="en-US" altLang="ja-JP" b="0" i="1" dirty="0" smtClean="0">
                        <a:solidFill>
                          <a:schemeClr val="tx1"/>
                        </a:solidFill>
                        <a:latin typeface="Cambria Math" panose="02040503050406030204" pitchFamily="18" charset="0"/>
                      </a:rPr>
                      <m:t>𝑣𝑒𝑛𝑢</m:t>
                    </m:r>
                    <m:sSub>
                      <m:sSubPr>
                        <m:ctrlPr>
                          <a:rPr lang="en-US" altLang="ja-JP" b="0" i="1" dirty="0" smtClean="0">
                            <a:solidFill>
                              <a:schemeClr val="tx1"/>
                            </a:solidFill>
                            <a:latin typeface="Cambria Math" panose="02040503050406030204" pitchFamily="18" charset="0"/>
                          </a:rPr>
                        </m:ctrlPr>
                      </m:sSubPr>
                      <m:e>
                        <m:r>
                          <a:rPr lang="en-US" altLang="ja-JP" b="0" i="1" dirty="0" smtClean="0">
                            <a:solidFill>
                              <a:schemeClr val="tx1"/>
                            </a:solidFill>
                            <a:latin typeface="Cambria Math" panose="02040503050406030204" pitchFamily="18" charset="0"/>
                          </a:rPr>
                          <m:t>𝑒</m:t>
                        </m:r>
                      </m:e>
                      <m:sub>
                        <m:r>
                          <a:rPr lang="en-US" altLang="ja-JP" b="0" i="1" dirty="0" smtClean="0">
                            <a:solidFill>
                              <a:schemeClr val="tx1"/>
                            </a:solidFill>
                            <a:latin typeface="Cambria Math" panose="02040503050406030204" pitchFamily="18" charset="0"/>
                          </a:rPr>
                          <m:t>𝑗</m:t>
                        </m:r>
                        <m:r>
                          <a:rPr lang="en-US" altLang="ja-JP" b="0"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𝑟</m:t>
                        </m:r>
                      </m:sub>
                    </m:sSub>
                  </m:oMath>
                </a14:m>
                <a:r>
                  <a:rPr lang="ja-JP" altLang="en-US">
                    <a:solidFill>
                      <a:schemeClr val="tx1"/>
                    </a:solidFill>
                  </a:rPr>
                  <a:t>を決定する</a:t>
                </a:r>
                <a:endParaRPr lang="en-US" altLang="ja-JP" dirty="0"/>
              </a:p>
              <a:p>
                <a:pPr marL="0" indent="0">
                  <a:lnSpc>
                    <a:spcPct val="120000"/>
                  </a:lnSpc>
                  <a:buNone/>
                </a:pPr>
                <a:r>
                  <a:rPr lang="en-US" altLang="ja-JP" dirty="0"/>
                  <a:t>*</a:t>
                </a:r>
                <a:r>
                  <a:rPr lang="ja-JP" altLang="en-US"/>
                  <a:t>今回支払い額と収入の差をオークション主催者の利益とする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50" y="1559603"/>
                <a:ext cx="8609944" cy="4946299"/>
              </a:xfrm>
              <a:blipFill>
                <a:blip r:embed="rId2"/>
                <a:stretch>
                  <a:fillRect l="-1180" t="-179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20</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78373" y="3945322"/>
            <a:ext cx="8723587" cy="183931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43697C5-C18E-6F49-84F4-CB7C0383903D}"/>
              </a:ext>
            </a:extLst>
          </p:cNvPr>
          <p:cNvSpPr txBox="1"/>
          <p:nvPr/>
        </p:nvSpPr>
        <p:spPr>
          <a:xfrm>
            <a:off x="2684303" y="3465513"/>
            <a:ext cx="3518912" cy="400110"/>
          </a:xfrm>
          <a:prstGeom prst="rect">
            <a:avLst/>
          </a:prstGeom>
          <a:noFill/>
          <a:ln>
            <a:solidFill>
              <a:schemeClr val="accent1"/>
            </a:solidFill>
          </a:ln>
        </p:spPr>
        <p:txBody>
          <a:bodyPr wrap="none" rtlCol="0">
            <a:spAutoFit/>
          </a:bodyPr>
          <a:lstStyle/>
          <a:p>
            <a:r>
              <a:rPr kumimoji="1" lang="ja-JP" altLang="en-US" sz="2000"/>
              <a:t>リソース提供企業の収入決定</a:t>
            </a:r>
          </a:p>
        </p:txBody>
      </p:sp>
    </p:spTree>
    <p:extLst>
      <p:ext uri="{BB962C8B-B14F-4D97-AF65-F5344CB8AC3E}">
        <p14:creationId xmlns:p14="http://schemas.microsoft.com/office/powerpoint/2010/main" val="2315727801"/>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4"/>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21</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acc>
                          <m:accPr>
                            <m:chr m:val="̃"/>
                            <m:ctrlPr>
                              <a:rPr lang="en-US" altLang="ja-JP" i="1" dirty="0" smtClean="0">
                                <a:latin typeface="Cambria Math" panose="02040503050406030204" pitchFamily="18" charset="0"/>
                              </a:rPr>
                            </m:ctrlPr>
                          </m:accPr>
                          <m:e>
                            <m:r>
                              <a:rPr lang="en-US" altLang="ja-JP" b="1" i="1" dirty="0" smtClean="0">
                                <a:latin typeface="Cambria Math" panose="02040503050406030204" pitchFamily="18" charset="0"/>
                              </a:rPr>
                              <m:t>𝑱</m:t>
                            </m:r>
                          </m:e>
                        </m:acc>
                      </m:e>
                    </m:d>
                  </m:oMath>
                </a14:m>
                <a:r>
                  <a:rPr kumimoji="1" lang="ja-JP" altLang="en-US"/>
                  <a:t>の</a:t>
                </a:r>
                <a:r>
                  <a:rPr lang="ja-JP" altLang="en-US"/>
                  <a:t>定式化</a:t>
                </a:r>
                <a:r>
                  <a:rPr kumimoji="1" lang="en-US" altLang="ja-JP" dirty="0"/>
                  <a:t> (IV)</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3"/>
                <a:stretch>
                  <a:fillRect l="-322" t="-8889" b="-24444"/>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32B13210-495F-4E41-B064-76B158938202}"/>
              </a:ext>
            </a:extLst>
          </p:cNvPr>
          <p:cNvPicPr>
            <a:picLocks noChangeAspect="1"/>
          </p:cNvPicPr>
          <p:nvPr>
            <p:custDataLst>
              <p:tags r:id="rId1"/>
            </p:custDataLst>
          </p:nvPr>
        </p:nvPicPr>
        <p:blipFill>
          <a:blip r:embed="rId4"/>
          <a:stretch>
            <a:fillRect/>
          </a:stretch>
        </p:blipFill>
        <p:spPr>
          <a:xfrm>
            <a:off x="628650" y="3353577"/>
            <a:ext cx="4480006" cy="133299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5BE4B1D-0281-1D4D-8AF2-7B21999376CF}"/>
                  </a:ext>
                </a:extLst>
              </p:cNvPr>
              <p:cNvSpPr txBox="1"/>
              <p:nvPr/>
            </p:nvSpPr>
            <p:spPr>
              <a:xfrm>
                <a:off x="720895" y="4757832"/>
                <a:ext cx="3864969" cy="374270"/>
              </a:xfrm>
              <a:prstGeom prst="rect">
                <a:avLst/>
              </a:prstGeom>
              <a:noFill/>
            </p:spPr>
            <p:txBody>
              <a:bodyPr wrap="none" rtlCol="0">
                <a:spAutoFit/>
              </a:bodyPr>
              <a:lstStyle/>
              <a:p>
                <a14:m>
                  <m:oMath xmlns:m="http://schemas.openxmlformats.org/officeDocument/2006/math">
                    <m:acc>
                      <m:accPr>
                        <m:chr m:val="̃"/>
                        <m:ctrlPr>
                          <a:rPr kumimoji="1" lang="ja-JP" altLang="en-US" i="1" smtClean="0">
                            <a:latin typeface="Cambria Math" panose="02040503050406030204" pitchFamily="18" charset="0"/>
                          </a:rPr>
                        </m:ctrlPr>
                      </m:accPr>
                      <m:e>
                        <m:r>
                          <a:rPr kumimoji="1" lang="en-US" altLang="ja-JP" b="1" i="1" smtClean="0">
                            <a:latin typeface="Cambria Math" panose="02040503050406030204" pitchFamily="18" charset="0"/>
                          </a:rPr>
                          <m:t>𝑩</m:t>
                        </m:r>
                      </m:e>
                    </m:acc>
                    <m:r>
                      <a:rPr kumimoji="1" lang="en-US" altLang="ja-JP" b="0" i="1" smtClean="0">
                        <a:latin typeface="Cambria Math" panose="02040503050406030204" pitchFamily="18" charset="0"/>
                      </a:rPr>
                      <m:t>:</m:t>
                    </m:r>
                  </m:oMath>
                </a14:m>
                <a:r>
                  <a:rPr kumimoji="1" lang="ja-JP" altLang="en-US"/>
                  <a:t>勝者となった要求側の入札の集合</a:t>
                </a:r>
                <a:endParaRPr kumimoji="1" lang="en-US" altLang="ja-JP" dirty="0"/>
              </a:p>
            </p:txBody>
          </p:sp>
        </mc:Choice>
        <mc:Fallback xmlns="">
          <p:sp>
            <p:nvSpPr>
              <p:cNvPr id="14" name="テキスト ボックス 13">
                <a:extLst>
                  <a:ext uri="{FF2B5EF4-FFF2-40B4-BE49-F238E27FC236}">
                    <a16:creationId xmlns:a16="http://schemas.microsoft.com/office/drawing/2014/main" id="{15BE4B1D-0281-1D4D-8AF2-7B21999376CF}"/>
                  </a:ext>
                </a:extLst>
              </p:cNvPr>
              <p:cNvSpPr txBox="1">
                <a:spLocks noRot="1" noChangeAspect="1" noMove="1" noResize="1" noEditPoints="1" noAdjustHandles="1" noChangeArrowheads="1" noChangeShapeType="1" noTextEdit="1"/>
              </p:cNvSpPr>
              <p:nvPr/>
            </p:nvSpPr>
            <p:spPr>
              <a:xfrm>
                <a:off x="720895" y="4757832"/>
                <a:ext cx="3864969" cy="374270"/>
              </a:xfrm>
              <a:prstGeom prst="rect">
                <a:avLst/>
              </a:prstGeom>
              <a:blipFill>
                <a:blip r:embed="rId5"/>
                <a:stretch>
                  <a:fillRect t="-3333" r="-328" b="-23333"/>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467DE47B-2BF1-4343-8FD3-7A0425B2D509}"/>
              </a:ext>
            </a:extLst>
          </p:cNvPr>
          <p:cNvSpPr txBox="1"/>
          <p:nvPr/>
        </p:nvSpPr>
        <p:spPr>
          <a:xfrm>
            <a:off x="5163079" y="3598749"/>
            <a:ext cx="591829" cy="369332"/>
          </a:xfrm>
          <a:prstGeom prst="rect">
            <a:avLst/>
          </a:prstGeom>
          <a:noFill/>
        </p:spPr>
        <p:txBody>
          <a:bodyPr wrap="none" rtlCol="0">
            <a:spAutoFit/>
          </a:bodyPr>
          <a:lstStyle/>
          <a:p>
            <a:r>
              <a:rPr kumimoji="1" lang="en-US" altLang="ja-JP" dirty="0"/>
              <a:t>(15)</a:t>
            </a:r>
            <a:endParaRPr kumimoji="1" lang="ja-JP" altLang="en-US"/>
          </a:p>
        </p:txBody>
      </p:sp>
      <p:sp>
        <p:nvSpPr>
          <p:cNvPr id="28" name="テキスト ボックス 27">
            <a:extLst>
              <a:ext uri="{FF2B5EF4-FFF2-40B4-BE49-F238E27FC236}">
                <a16:creationId xmlns:a16="http://schemas.microsoft.com/office/drawing/2014/main" id="{3F494BCE-EA52-4246-A3DC-015C0E077CE6}"/>
              </a:ext>
            </a:extLst>
          </p:cNvPr>
          <p:cNvSpPr txBox="1"/>
          <p:nvPr/>
        </p:nvSpPr>
        <p:spPr>
          <a:xfrm>
            <a:off x="5163079" y="4404701"/>
            <a:ext cx="591829" cy="369332"/>
          </a:xfrm>
          <a:prstGeom prst="rect">
            <a:avLst/>
          </a:prstGeom>
          <a:noFill/>
        </p:spPr>
        <p:txBody>
          <a:bodyPr wrap="none" rtlCol="0">
            <a:spAutoFit/>
          </a:bodyPr>
          <a:lstStyle/>
          <a:p>
            <a:r>
              <a:rPr kumimoji="1" lang="en-US" altLang="ja-JP" dirty="0"/>
              <a:t>(</a:t>
            </a:r>
            <a:r>
              <a:rPr lang="en-US" altLang="ja-JP" dirty="0"/>
              <a:t>16</a:t>
            </a:r>
            <a:r>
              <a:rPr kumimoji="1" lang="en-US" altLang="ja-JP" dirty="0"/>
              <a:t>)</a:t>
            </a:r>
            <a:endParaRPr kumimoji="1" lang="ja-JP" altLang="en-US"/>
          </a:p>
        </p:txBody>
      </p:sp>
      <p:sp>
        <p:nvSpPr>
          <p:cNvPr id="29" name="テキスト ボックス 28">
            <a:extLst>
              <a:ext uri="{FF2B5EF4-FFF2-40B4-BE49-F238E27FC236}">
                <a16:creationId xmlns:a16="http://schemas.microsoft.com/office/drawing/2014/main" id="{E3ABE005-ACF7-4443-8FF4-4736CB6FE414}"/>
              </a:ext>
            </a:extLst>
          </p:cNvPr>
          <p:cNvSpPr txBox="1"/>
          <p:nvPr/>
        </p:nvSpPr>
        <p:spPr>
          <a:xfrm>
            <a:off x="5579485" y="3608580"/>
            <a:ext cx="2441694" cy="338554"/>
          </a:xfrm>
          <a:prstGeom prst="rect">
            <a:avLst/>
          </a:prstGeom>
          <a:noFill/>
        </p:spPr>
        <p:txBody>
          <a:bodyPr wrap="none" rtlCol="0">
            <a:spAutoFit/>
          </a:bodyPr>
          <a:lstStyle/>
          <a:p>
            <a:r>
              <a:rPr kumimoji="1" lang="ja-JP" altLang="en-US" sz="1600"/>
              <a:t>総利益最大化の目的関数</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E5BEA2AD-6B41-7249-B991-780117AFBCD3}"/>
                  </a:ext>
                </a:extLst>
              </p:cNvPr>
              <p:cNvSpPr txBox="1"/>
              <p:nvPr/>
            </p:nvSpPr>
            <p:spPr>
              <a:xfrm>
                <a:off x="5685132" y="4296979"/>
                <a:ext cx="2553904" cy="584775"/>
              </a:xfrm>
              <a:prstGeom prst="rect">
                <a:avLst/>
              </a:prstGeom>
              <a:noFill/>
            </p:spPr>
            <p:txBody>
              <a:bodyPr wrap="none" rtlCol="0">
                <a:spAutoFit/>
              </a:bodyPr>
              <a:lstStyle/>
              <a:p>
                <a14:m>
                  <m:oMath xmlns:m="http://schemas.openxmlformats.org/officeDocument/2006/math">
                    <m:r>
                      <a:rPr lang="en-US" altLang="ja-JP" sz="1600" i="1" dirty="0" smtClean="0">
                        <a:solidFill>
                          <a:schemeClr val="accent2"/>
                        </a:solidFill>
                        <a:latin typeface="Cambria Math" panose="02040503050406030204" pitchFamily="18" charset="0"/>
                      </a:rPr>
                      <m:t>𝑃</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𝑰</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𝑱</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𝑸</m:t>
                    </m:r>
                    <m:r>
                      <a:rPr lang="en-US" altLang="ja-JP" sz="1600" i="1" dirty="0" smtClean="0">
                        <a:solidFill>
                          <a:schemeClr val="accent2"/>
                        </a:solidFill>
                        <a:latin typeface="Cambria Math" panose="02040503050406030204" pitchFamily="18" charset="0"/>
                      </a:rPr>
                      <m:t>)</m:t>
                    </m:r>
                  </m:oMath>
                </a14:m>
                <a:r>
                  <a:rPr lang="ja-JP" altLang="en-US" sz="1600" dirty="0">
                    <a:solidFill>
                      <a:schemeClr val="accent2"/>
                    </a:solidFill>
                  </a:rPr>
                  <a:t>で</a:t>
                </a:r>
                <a:r>
                  <a:rPr lang="ja-JP" altLang="en-US" sz="1600">
                    <a:solidFill>
                      <a:schemeClr val="accent2"/>
                    </a:solidFill>
                  </a:rPr>
                  <a:t>敗者となった</a:t>
                </a:r>
                <a:endParaRPr lang="en-US" altLang="ja-JP" sz="1600" dirty="0"/>
              </a:p>
              <a:p>
                <a:r>
                  <a:rPr lang="ja-JP" altLang="en-US" sz="1600">
                    <a:solidFill>
                      <a:schemeClr val="accent2"/>
                    </a:solidFill>
                  </a:rPr>
                  <a:t>入札の決定変数は</a:t>
                </a:r>
                <a:r>
                  <a:rPr lang="en-US" altLang="ja-JP" sz="1600" dirty="0">
                    <a:solidFill>
                      <a:schemeClr val="accent2"/>
                    </a:solidFill>
                  </a:rPr>
                  <a:t>0</a:t>
                </a:r>
                <a:r>
                  <a:rPr lang="ja-JP" altLang="en-US" sz="1600">
                    <a:solidFill>
                      <a:schemeClr val="accent2"/>
                    </a:solidFill>
                  </a:rPr>
                  <a:t>とする</a:t>
                </a:r>
                <a:endParaRPr lang="en-US" altLang="ja-JP" sz="1600" dirty="0">
                  <a:solidFill>
                    <a:schemeClr val="accent2"/>
                  </a:solidFill>
                </a:endParaRPr>
              </a:p>
            </p:txBody>
          </p:sp>
        </mc:Choice>
        <mc:Fallback xmlns="">
          <p:sp>
            <p:nvSpPr>
              <p:cNvPr id="33" name="テキスト ボックス 32">
                <a:extLst>
                  <a:ext uri="{FF2B5EF4-FFF2-40B4-BE49-F238E27FC236}">
                    <a16:creationId xmlns:a16="http://schemas.microsoft.com/office/drawing/2014/main" id="{E5BEA2AD-6B41-7249-B991-780117AFBCD3}"/>
                  </a:ext>
                </a:extLst>
              </p:cNvPr>
              <p:cNvSpPr txBox="1">
                <a:spLocks noRot="1" noChangeAspect="1" noMove="1" noResize="1" noEditPoints="1" noAdjustHandles="1" noChangeArrowheads="1" noChangeShapeType="1" noTextEdit="1"/>
              </p:cNvSpPr>
              <p:nvPr/>
            </p:nvSpPr>
            <p:spPr>
              <a:xfrm>
                <a:off x="5685132" y="4296979"/>
                <a:ext cx="2553904" cy="584775"/>
              </a:xfrm>
              <a:prstGeom prst="rect">
                <a:avLst/>
              </a:prstGeom>
              <a:blipFill>
                <a:blip r:embed="rId6"/>
                <a:stretch>
                  <a:fillRect l="-1485" t="-2128" b="-127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3C31035-875F-4840-8825-003BAE23902E}"/>
                  </a:ext>
                </a:extLst>
              </p:cNvPr>
              <p:cNvSpPr txBox="1"/>
              <p:nvPr/>
            </p:nvSpPr>
            <p:spPr>
              <a:xfrm>
                <a:off x="609632" y="1250731"/>
                <a:ext cx="8545929" cy="651269"/>
              </a:xfrm>
              <a:prstGeom prst="rect">
                <a:avLst/>
              </a:prstGeom>
              <a:noFill/>
            </p:spPr>
            <p:txBody>
              <a:bodyPr wrap="none" rtlCol="0">
                <a:spAutoFit/>
              </a:bodyPr>
              <a:lstStyle/>
              <a:p>
                <a:pPr marL="285750" indent="-285750">
                  <a:buFont typeface="Wingdings" pitchFamily="2" charset="2"/>
                  <a:buChar char="n"/>
                </a:pPr>
                <a:r>
                  <a:rPr lang="ja-JP" altLang="en-US"/>
                  <a:t>勝者となった要求企業の集合</a:t>
                </a:r>
                <a14:m>
                  <m:oMath xmlns:m="http://schemas.openxmlformats.org/officeDocument/2006/math">
                    <m:acc>
                      <m:accPr>
                        <m:chr m:val="̃"/>
                        <m:ctrlPr>
                          <a:rPr lang="en-US" altLang="ja-JP" b="0" i="1" smtClean="0">
                            <a:latin typeface="Cambria Math" panose="02040503050406030204" pitchFamily="18" charset="0"/>
                          </a:rPr>
                        </m:ctrlPr>
                      </m:accPr>
                      <m:e>
                        <m:r>
                          <a:rPr lang="en-US" altLang="ja-JP" b="1" i="1" smtClean="0">
                            <a:latin typeface="Cambria Math" panose="02040503050406030204" pitchFamily="18" charset="0"/>
                          </a:rPr>
                          <m:t>𝑱</m:t>
                        </m:r>
                      </m:e>
                    </m:acc>
                  </m:oMath>
                </a14:m>
                <a:r>
                  <a:rPr kumimoji="1" lang="ja-JP" altLang="en-US"/>
                  <a:t>を定義し，また敗者となった入札の決定変数を</a:t>
                </a:r>
                <a:r>
                  <a:rPr kumimoji="1" lang="en-US" altLang="ja-JP" dirty="0"/>
                  <a:t>0</a:t>
                </a:r>
                <a:br>
                  <a:rPr kumimoji="1" lang="en-US" altLang="ja-JP" dirty="0"/>
                </a:br>
                <a:r>
                  <a:rPr lang="ja-JP" altLang="en-US"/>
                  <a:t>と</a:t>
                </a:r>
                <a:r>
                  <a:rPr kumimoji="1" lang="ja-JP" altLang="en-US"/>
                  <a:t>した新たな問題を定義する</a:t>
                </a:r>
                <a:endParaRPr kumimoji="1" lang="en-US" altLang="ja-JP" dirty="0"/>
              </a:p>
            </p:txBody>
          </p:sp>
        </mc:Choice>
        <mc:Fallback xmlns="">
          <p:sp>
            <p:nvSpPr>
              <p:cNvPr id="4" name="テキスト ボックス 3">
                <a:extLst>
                  <a:ext uri="{FF2B5EF4-FFF2-40B4-BE49-F238E27FC236}">
                    <a16:creationId xmlns:a16="http://schemas.microsoft.com/office/drawing/2014/main" id="{83C31035-875F-4840-8825-003BAE23902E}"/>
                  </a:ext>
                </a:extLst>
              </p:cNvPr>
              <p:cNvSpPr txBox="1">
                <a:spLocks noRot="1" noChangeAspect="1" noMove="1" noResize="1" noEditPoints="1" noAdjustHandles="1" noChangeArrowheads="1" noChangeShapeType="1" noTextEdit="1"/>
              </p:cNvSpPr>
              <p:nvPr/>
            </p:nvSpPr>
            <p:spPr>
              <a:xfrm>
                <a:off x="609632" y="1250731"/>
                <a:ext cx="8545929" cy="651269"/>
              </a:xfrm>
              <a:prstGeom prst="rect">
                <a:avLst/>
              </a:prstGeom>
              <a:blipFill>
                <a:blip r:embed="rId7"/>
                <a:stretch>
                  <a:fillRect l="-446"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00FD8F2-49AA-3842-AE57-B4D0BE4974FC}"/>
                  </a:ext>
                </a:extLst>
              </p:cNvPr>
              <p:cNvSpPr/>
              <p:nvPr/>
            </p:nvSpPr>
            <p:spPr>
              <a:xfrm>
                <a:off x="609632" y="1998605"/>
                <a:ext cx="2836674" cy="1240917"/>
              </a:xfrm>
              <a:prstGeom prst="rect">
                <a:avLst/>
              </a:prstGeom>
            </p:spPr>
            <p:txBody>
              <a:bodyPr wrap="none">
                <a:spAutoFit/>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e>
                    </m:d>
                  </m:oMath>
                </a14:m>
                <a:r>
                  <a:rPr lang="ja-JP" altLang="en-US"/>
                  <a:t>の</a:t>
                </a:r>
                <a14:m>
                  <m:oMath xmlns:m="http://schemas.openxmlformats.org/officeDocument/2006/math">
                    <m:r>
                      <a:rPr lang="en-US" altLang="ja-JP" i="1" dirty="0" smtClean="0">
                        <a:latin typeface="Cambria Math" panose="02040503050406030204" pitchFamily="18" charset="0"/>
                      </a:rPr>
                      <m:t>𝑃</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𝑰</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𝑱</m:t>
                    </m:r>
                    <m:r>
                      <a:rPr lang="en-US" altLang="ja-JP" i="1" dirty="0" smtClean="0">
                        <a:latin typeface="Cambria Math" panose="02040503050406030204" pitchFamily="18" charset="0"/>
                      </a:rPr>
                      <m:t>)</m:t>
                    </m:r>
                  </m:oMath>
                </a14:m>
                <a:r>
                  <a:rPr lang="ja-JP" altLang="en-US"/>
                  <a:t>との変更点</a:t>
                </a:r>
                <a:endParaRPr lang="en-US" altLang="ja-JP" dirty="0"/>
              </a:p>
              <a:p>
                <a:pPr marL="285750" indent="-285750">
                  <a:buFont typeface="Arial" panose="020B0604020202020204" pitchFamily="34" charset="0"/>
                  <a:buChar char="•"/>
                </a:pPr>
                <a14:m>
                  <m:oMath xmlns:m="http://schemas.openxmlformats.org/officeDocument/2006/math">
                    <m:r>
                      <a:rPr lang="en-US" altLang="ja-JP" b="1" i="1" dirty="0">
                        <a:latin typeface="Cambria Math" panose="02040503050406030204" pitchFamily="18" charset="0"/>
                      </a:rPr>
                      <m:t>𝑱</m:t>
                    </m:r>
                  </m:oMath>
                </a14:m>
                <a:r>
                  <a:rPr lang="en-US" altLang="ja-JP" dirty="0"/>
                  <a:t> </a:t>
                </a:r>
                <a:r>
                  <a:rPr lang="en-US" altLang="ja-JP" b="1" dirty="0"/>
                  <a:t>	</a:t>
                </a:r>
                <a14:m>
                  <m:oMath xmlns:m="http://schemas.openxmlformats.org/officeDocument/2006/math">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oMath>
                </a14:m>
                <a:endParaRPr lang="en-US" altLang="ja-JP" dirty="0"/>
              </a:p>
              <a:p>
                <a:pPr marL="285750" indent="-285750">
                  <a:buFont typeface="Arial" panose="020B0604020202020204" pitchFamily="34" charset="0"/>
                  <a:buChar char="•"/>
                </a:pPr>
                <a:r>
                  <a:rPr lang="ja-JP" altLang="en-US"/>
                  <a:t>式</a:t>
                </a:r>
                <a:r>
                  <a:rPr lang="en-US" altLang="ja-JP" dirty="0"/>
                  <a:t>(16)</a:t>
                </a:r>
                <a:r>
                  <a:rPr lang="ja-JP" altLang="en-US"/>
                  <a:t>の追加</a:t>
                </a:r>
                <a:endParaRPr lang="en-US" altLang="ja-JP" dirty="0"/>
              </a:p>
              <a:p>
                <a:pPr marL="285750" indent="-285750">
                  <a:buFont typeface="Arial" panose="020B0604020202020204" pitchFamily="34" charset="0"/>
                  <a:buChar char="•"/>
                </a:pPr>
                <a:endParaRPr lang="en-US" altLang="ja-JP" dirty="0"/>
              </a:p>
            </p:txBody>
          </p:sp>
        </mc:Choice>
        <mc:Fallback xmlns="">
          <p:sp>
            <p:nvSpPr>
              <p:cNvPr id="21" name="正方形/長方形 20">
                <a:extLst>
                  <a:ext uri="{FF2B5EF4-FFF2-40B4-BE49-F238E27FC236}">
                    <a16:creationId xmlns:a16="http://schemas.microsoft.com/office/drawing/2014/main" id="{500FD8F2-49AA-3842-AE57-B4D0BE4974FC}"/>
                  </a:ext>
                </a:extLst>
              </p:cNvPr>
              <p:cNvSpPr>
                <a:spLocks noRot="1" noChangeAspect="1" noMove="1" noResize="1" noEditPoints="1" noAdjustHandles="1" noChangeArrowheads="1" noChangeShapeType="1" noTextEdit="1"/>
              </p:cNvSpPr>
              <p:nvPr/>
            </p:nvSpPr>
            <p:spPr>
              <a:xfrm>
                <a:off x="609632" y="1998605"/>
                <a:ext cx="2836674" cy="1240917"/>
              </a:xfrm>
              <a:prstGeom prst="rect">
                <a:avLst/>
              </a:prstGeom>
              <a:blipFill>
                <a:blip r:embed="rId8"/>
                <a:stretch>
                  <a:fillRect l="-1345" r="-897"/>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09072BB0-D2E7-D44A-B723-F9DFBA0A3F07}"/>
              </a:ext>
            </a:extLst>
          </p:cNvPr>
          <p:cNvCxnSpPr/>
          <p:nvPr/>
        </p:nvCxnSpPr>
        <p:spPr>
          <a:xfrm>
            <a:off x="1198183" y="2501463"/>
            <a:ext cx="31531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912711"/>
      </p:ext>
    </p:extLst>
  </p:cSld>
  <p:clrMapOvr>
    <a:masterClrMapping/>
  </p:clrMapOvr>
  <mc:AlternateContent xmlns:mc="http://schemas.openxmlformats.org/markup-compatibility/2006" xmlns:p14="http://schemas.microsoft.com/office/powerpoint/2010/main">
    <mc:Choice Requires="p14">
      <p:transition spd="slow" p14:dur="2000" advTm="32150"/>
    </mc:Choice>
    <mc:Fallback xmlns="">
      <p:transition spd="slow" advTm="321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C1080F2-9449-1C47-9BF7-AC91C44D05CB}"/>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A206DAE8-AC94-CA48-9854-F0AA9004DBC2}"/>
              </a:ext>
            </a:extLst>
          </p:cNvPr>
          <p:cNvSpPr>
            <a:spLocks noGrp="1"/>
          </p:cNvSpPr>
          <p:nvPr>
            <p:ph type="sldNum" sz="quarter" idx="15"/>
          </p:nvPr>
        </p:nvSpPr>
        <p:spPr/>
        <p:txBody>
          <a:bodyPr/>
          <a:lstStyle/>
          <a:p>
            <a:fld id="{08FC5268-0E06-784C-B5A0-7DE08B3865E8}"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1CAAF53F-34EC-2944-A98E-08E1BEFD5B32}"/>
                  </a:ext>
                </a:extLst>
              </p:cNvPr>
              <p:cNvSpPr>
                <a:spLocks noGrp="1"/>
              </p:cNvSpPr>
              <p:nvPr>
                <p:ph type="body" sz="quarter" idx="13"/>
              </p:nvPr>
            </p:nvSpPr>
            <p:spPr>
              <a:xfrm>
                <a:off x="628650" y="989527"/>
                <a:ext cx="8515349" cy="5871285"/>
              </a:xfrm>
            </p:spPr>
            <p:txBody>
              <a:bodyPr>
                <a:normAutofit fontScale="92500" lnSpcReduction="10000"/>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smtClean="0">
                                <a:latin typeface="Cambria Math" panose="02040503050406030204" pitchFamily="18" charset="0"/>
                              </a:rPr>
                              <m:t>𝑱</m:t>
                            </m:r>
                          </m:e>
                        </m:acc>
                      </m:e>
                    </m:d>
                  </m:oMath>
                </a14:m>
                <a:r>
                  <a:rPr lang="ja-JP" altLang="en-US"/>
                  <a:t>を解き，売手のリソースの提供量を決定する</a:t>
                </a:r>
                <a:endParaRPr lang="en-US" altLang="ja-JP" dirty="0"/>
              </a:p>
              <a:p>
                <a:r>
                  <a:rPr lang="ja-JP" altLang="en-US"/>
                  <a:t>売手</a:t>
                </a:r>
                <a14:m>
                  <m:oMath xmlns:m="http://schemas.openxmlformats.org/officeDocument/2006/math">
                    <m:r>
                      <a:rPr lang="en-US" altLang="ja-JP" i="1" dirty="0" smtClean="0">
                        <a:latin typeface="Cambria Math" panose="02040503050406030204" pitchFamily="18" charset="0"/>
                      </a:rPr>
                      <m:t>𝑖</m:t>
                    </m:r>
                  </m:oMath>
                </a14:m>
                <a:r>
                  <a:rPr lang="ja-JP" altLang="en-US"/>
                  <a:t>がリソース</a:t>
                </a:r>
                <a14:m>
                  <m:oMath xmlns:m="http://schemas.openxmlformats.org/officeDocument/2006/math">
                    <m:r>
                      <a:rPr lang="en-US" altLang="ja-JP" i="1" dirty="0" smtClean="0">
                        <a:latin typeface="Cambria Math" panose="02040503050406030204" pitchFamily="18" charset="0"/>
                      </a:rPr>
                      <m:t>𝑟</m:t>
                    </m:r>
                  </m:oMath>
                </a14:m>
                <a:r>
                  <a:rPr lang="ja-JP" altLang="en-US"/>
                  <a:t>を提供することで得られる収入</a:t>
                </a:r>
                <a14:m>
                  <m:oMath xmlns:m="http://schemas.openxmlformats.org/officeDocument/2006/math">
                    <m:r>
                      <a:rPr lang="en" altLang="ja-JP" i="1" dirty="0" smtClean="0">
                        <a:latin typeface="Cambria Math" panose="02040503050406030204" pitchFamily="18" charset="0"/>
                      </a:rPr>
                      <m:t>𝑟𝑒𝑣𝑒𝑛𝑢</m:t>
                    </m:r>
                    <m:sSub>
                      <m:sSubPr>
                        <m:ctrlPr>
                          <a:rPr lang="en" altLang="ja-JP" i="1" dirty="0" err="1">
                            <a:latin typeface="Cambria Math" panose="02040503050406030204" pitchFamily="18" charset="0"/>
                          </a:rPr>
                        </m:ctrlPr>
                      </m:sSubPr>
                      <m:e>
                        <m:r>
                          <a:rPr lang="en" altLang="ja-JP" i="1" dirty="0" smtClean="0">
                            <a:latin typeface="Cambria Math" panose="02040503050406030204" pitchFamily="18" charset="0"/>
                          </a:rPr>
                          <m:t>𝑒</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oMath>
                </a14:m>
                <a:r>
                  <a:rPr lang="ja-JP" altLang="en-US"/>
                  <a:t>を</a:t>
                </a:r>
                <a:br>
                  <a:rPr lang="en-US" altLang="ja-JP" dirty="0"/>
                </a:br>
                <a:r>
                  <a:rPr lang="ja-JP" altLang="en-US"/>
                  <a:t>以下の式</a:t>
                </a:r>
                <a:r>
                  <a:rPr lang="en-US" altLang="ja-JP" dirty="0"/>
                  <a:t>(17)</a:t>
                </a:r>
                <a:r>
                  <a:rPr lang="ja-JP" altLang="en-US"/>
                  <a:t>で定める．</a:t>
                </a:r>
                <a:br>
                  <a:rPr lang="ja-JP" altLang="en-US"/>
                </a:br>
                <a:endParaRPr lang="en-US" altLang="ja-JP" dirty="0"/>
              </a:p>
              <a:p>
                <a:endParaRPr kumimoji="1" lang="en-US" altLang="ja-JP" dirty="0"/>
              </a:p>
              <a:p>
                <a:pPr marL="0" indent="0">
                  <a:buNone/>
                </a:pPr>
                <a:endParaRPr kumimoji="1" lang="en-US" altLang="ja-JP" dirty="0"/>
              </a:p>
              <a:p>
                <a:pPr>
                  <a:lnSpc>
                    <a:spcPct val="130000"/>
                  </a:lnSpc>
                </a:pPr>
                <a14:m>
                  <m:oMath xmlns:m="http://schemas.openxmlformats.org/officeDocument/2006/math">
                    <m:r>
                      <a:rPr kumimoji="1" lang="en-US" altLang="ja-JP" i="1" dirty="0" smtClean="0">
                        <a:latin typeface="Cambria Math" panose="02040503050406030204" pitchFamily="18" charset="0"/>
                      </a:rPr>
                      <m:t>𝐴</m:t>
                    </m:r>
                  </m:oMath>
                </a14:m>
                <a:r>
                  <a:rPr kumimoji="1" lang="ja-JP" altLang="en-US"/>
                  <a:t>について</a:t>
                </a:r>
                <a:endParaRPr kumimoji="1" lang="en-US" altLang="ja-JP" dirty="0"/>
              </a:p>
              <a:p>
                <a:pPr lvl="1">
                  <a:lnSpc>
                    <a:spcPct val="130000"/>
                  </a:lnSpc>
                </a:pPr>
                <a:r>
                  <a:rPr lang="en-US" altLang="ja-JP" dirty="0"/>
                  <a:t>VCG</a:t>
                </a:r>
                <a:r>
                  <a:rPr lang="ja-JP" altLang="en-US"/>
                  <a:t>と同じ価格決定方法</a:t>
                </a:r>
                <a:endParaRPr lang="en-US" altLang="ja-JP" dirty="0"/>
              </a:p>
              <a:p>
                <a:pPr lvl="1">
                  <a:lnSpc>
                    <a:spcPct val="130000"/>
                  </a:lnSpc>
                </a:pPr>
                <a:r>
                  <a:rPr lang="ja-JP" altLang="en-US"/>
                  <a:t>問題</a:t>
                </a:r>
                <a14:m>
                  <m:oMath xmlns:m="http://schemas.openxmlformats.org/officeDocument/2006/math">
                    <m:r>
                      <a:rPr lang="en-US" altLang="ja-JP" i="1"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1" i="1" dirty="0" smtClean="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e>
                    </m:d>
                  </m:oMath>
                </a14:m>
                <a:r>
                  <a:rPr lang="ja-JP" altLang="en-US"/>
                  <a:t>において売手</a:t>
                </a:r>
                <a14:m>
                  <m:oMath xmlns:m="http://schemas.openxmlformats.org/officeDocument/2006/math">
                    <m:r>
                      <a:rPr lang="en-US" altLang="ja-JP" i="1" dirty="0">
                        <a:latin typeface="Cambria Math" panose="02040503050406030204" pitchFamily="18" charset="0"/>
                      </a:rPr>
                      <m:t>𝑖</m:t>
                    </m:r>
                  </m:oMath>
                </a14:m>
                <a:r>
                  <a:rPr lang="ja-JP" altLang="en-US"/>
                  <a:t>がリソース</a:t>
                </a:r>
                <a14:m>
                  <m:oMath xmlns:m="http://schemas.openxmlformats.org/officeDocument/2006/math">
                    <m:r>
                      <a:rPr lang="en-US" altLang="ja-JP" i="1" dirty="0">
                        <a:latin typeface="Cambria Math" panose="02040503050406030204" pitchFamily="18" charset="0"/>
                      </a:rPr>
                      <m:t>𝑟</m:t>
                    </m:r>
                  </m:oMath>
                </a14:m>
                <a:r>
                  <a:rPr kumimoji="1" lang="ja-JP" altLang="en-US"/>
                  <a:t>を提供する為の最大</a:t>
                </a:r>
                <a:r>
                  <a:rPr lang="ja-JP" altLang="en-US"/>
                  <a:t>の価格</a:t>
                </a:r>
                <a:endParaRPr kumimoji="1" lang="en-US" altLang="ja-JP" dirty="0"/>
              </a:p>
              <a:p>
                <a14:m>
                  <m:oMath xmlns:m="http://schemas.openxmlformats.org/officeDocument/2006/math">
                    <m:r>
                      <a:rPr lang="en-US" altLang="ja-JP" i="1" dirty="0" smtClean="0">
                        <a:latin typeface="Cambria Math" panose="02040503050406030204" pitchFamily="18" charset="0"/>
                      </a:rPr>
                      <m:t>𝐵</m:t>
                    </m:r>
                  </m:oMath>
                </a14:m>
                <a:r>
                  <a:rPr lang="ja-JP" altLang="en-US"/>
                  <a:t>について</a:t>
                </a:r>
                <a:endParaRPr lang="en-US" altLang="ja-JP" b="0" dirty="0"/>
              </a:p>
              <a:p>
                <a:pPr lvl="1">
                  <a:lnSpc>
                    <a:spcPct val="120000"/>
                  </a:lnSpc>
                </a:pPr>
                <a14:m>
                  <m:oMath xmlns:m="http://schemas.openxmlformats.org/officeDocument/2006/math">
                    <m:sSub>
                      <m:sSubPr>
                        <m:ctrlPr>
                          <a:rPr lang="en-US" altLang="ja-JP" i="1" dirty="0">
                            <a:latin typeface="Cambria Math" panose="02040503050406030204" pitchFamily="18" charset="0"/>
                          </a:rPr>
                        </m:ctrlPr>
                      </m:sSubPr>
                      <m:e>
                        <m:r>
                          <a:rPr lang="en" altLang="ja-JP" i="1" dirty="0">
                            <a:latin typeface="Cambria Math" panose="02040503050406030204" pitchFamily="18" charset="0"/>
                          </a:rPr>
                          <m:t>𝑝</m:t>
                        </m:r>
                      </m:e>
                      <m:sub>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𝑟</m:t>
                        </m:r>
                      </m:sub>
                    </m:sSub>
                    <m:r>
                      <a:rPr lang="en" altLang="ja-JP" i="1" dirty="0">
                        <a:latin typeface="Cambria Math" panose="02040503050406030204" pitchFamily="18" charset="0"/>
                      </a:rPr>
                      <m:t>(</m:t>
                    </m:r>
                    <m:r>
                      <a:rPr lang="en" altLang="ja-JP" b="1" i="1" dirty="0">
                        <a:latin typeface="Cambria Math" panose="02040503050406030204" pitchFamily="18" charset="0"/>
                      </a:rPr>
                      <m:t>𝑰</m:t>
                    </m:r>
                    <m:r>
                      <a:rPr lang="en" altLang="ja-JP" i="1" dirty="0">
                        <a:latin typeface="Cambria Math" panose="02040503050406030204" pitchFamily="18" charset="0"/>
                      </a:rPr>
                      <m:t>,</m:t>
                    </m:r>
                    <m:r>
                      <a:rPr lang="en" altLang="ja-JP" b="1" i="1" dirty="0">
                        <a:latin typeface="Cambria Math" panose="02040503050406030204" pitchFamily="18" charset="0"/>
                      </a:rPr>
                      <m:t>𝑱</m:t>
                    </m:r>
                    <m:r>
                      <a:rPr lang="en" altLang="ja-JP" i="1" dirty="0">
                        <a:latin typeface="Cambria Math" panose="02040503050406030204" pitchFamily="18" charset="0"/>
                      </a:rPr>
                      <m:t>,</m:t>
                    </m:r>
                    <m:r>
                      <a:rPr lang="en" altLang="ja-JP" b="1" i="1" dirty="0">
                        <a:latin typeface="Cambria Math" panose="02040503050406030204" pitchFamily="18" charset="0"/>
                      </a:rPr>
                      <m:t>𝑸</m:t>
                    </m:r>
                    <m:r>
                      <a:rPr lang="en" altLang="ja-JP" i="1" dirty="0">
                        <a:latin typeface="Cambria Math" panose="02040503050406030204" pitchFamily="18" charset="0"/>
                      </a:rPr>
                      <m:t>) </m:t>
                    </m:r>
                  </m:oMath>
                </a14:m>
                <a:r>
                  <a:rPr kumimoji="1" lang="en-US" altLang="ja-JP" dirty="0"/>
                  <a:t>:</a:t>
                </a:r>
                <a:r>
                  <a:rPr kumimoji="1" lang="ja-JP" altLang="en-US" dirty="0"/>
                  <a:t>問題</a:t>
                </a:r>
                <a14:m>
                  <m:oMath xmlns:m="http://schemas.openxmlformats.org/officeDocument/2006/math">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𝑰</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𝑱</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𝑸</m:t>
                    </m:r>
                    <m:r>
                      <a:rPr kumimoji="1" lang="en-US" altLang="ja-JP" i="1" dirty="0" smtClean="0">
                        <a:latin typeface="Cambria Math" panose="02040503050406030204" pitchFamily="18" charset="0"/>
                      </a:rPr>
                      <m:t>)</m:t>
                    </m:r>
                  </m:oMath>
                </a14:m>
                <a:r>
                  <a:rPr kumimoji="1" lang="ja-JP" altLang="en-US"/>
                  <a:t>にお</a:t>
                </a:r>
                <a:r>
                  <a:rPr lang="ja-JP" altLang="en-US"/>
                  <a:t>いて売手</a:t>
                </a:r>
                <a14:m>
                  <m:oMath xmlns:m="http://schemas.openxmlformats.org/officeDocument/2006/math">
                    <m:r>
                      <a:rPr lang="en-US" altLang="ja-JP" i="1" dirty="0">
                        <a:latin typeface="Cambria Math" panose="02040503050406030204" pitchFamily="18" charset="0"/>
                      </a:rPr>
                      <m:t>𝑖</m:t>
                    </m:r>
                  </m:oMath>
                </a14:m>
                <a:r>
                  <a:rPr lang="ja-JP" altLang="en-US"/>
                  <a:t>がリソース</a:t>
                </a:r>
                <a14:m>
                  <m:oMath xmlns:m="http://schemas.openxmlformats.org/officeDocument/2006/math">
                    <m:r>
                      <a:rPr lang="en-US" altLang="ja-JP" i="1" dirty="0">
                        <a:latin typeface="Cambria Math" panose="02040503050406030204" pitchFamily="18" charset="0"/>
                      </a:rPr>
                      <m:t>𝑟</m:t>
                    </m:r>
                  </m:oMath>
                </a14:m>
                <a:r>
                  <a:rPr kumimoji="1" lang="ja-JP" altLang="en-US"/>
                  <a:t>を提供する為の</a:t>
                </a:r>
                <a:br>
                  <a:rPr lang="en-US" altLang="ja-JP" dirty="0"/>
                </a:br>
                <a:r>
                  <a:rPr kumimoji="1" lang="ja-JP" altLang="en-US"/>
                  <a:t>最大のコスト</a:t>
                </a:r>
                <a:endParaRPr lang="en-US" altLang="ja-JP" dirty="0"/>
              </a:p>
              <a:p>
                <a:pPr lvl="1"/>
                <a14:m>
                  <m:oMath xmlns:m="http://schemas.openxmlformats.org/officeDocument/2006/math">
                    <m:r>
                      <a:rPr lang="en-US" altLang="ja-JP" i="1" dirty="0" smtClean="0">
                        <a:latin typeface="Cambria Math" panose="02040503050406030204" pitchFamily="18" charset="0"/>
                      </a:rPr>
                      <m:t>𝐵</m:t>
                    </m:r>
                  </m:oMath>
                </a14:m>
                <a:r>
                  <a:rPr lang="ja-JP" altLang="en-US"/>
                  <a:t>は</a:t>
                </a:r>
                <a14:m>
                  <m:oMath xmlns:m="http://schemas.openxmlformats.org/officeDocument/2006/math">
                    <m:sSub>
                      <m:sSubPr>
                        <m:ctrlPr>
                          <a:rPr lang="en-US" altLang="ja-JP" b="0" i="1" dirty="0" smtClean="0">
                            <a:latin typeface="Cambria Math" panose="02040503050406030204" pitchFamily="18" charset="0"/>
                          </a:rPr>
                        </m:ctrlPr>
                      </m:sSubPr>
                      <m:e>
                        <m:r>
                          <a:rPr lang="en" altLang="ja-JP" i="1" dirty="0" smtClean="0">
                            <a:latin typeface="Cambria Math" panose="02040503050406030204" pitchFamily="18" charset="0"/>
                          </a:rPr>
                          <m:t>𝑝</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d>
                      <m:dPr>
                        <m:ctrlPr>
                          <a:rPr lang="en" altLang="ja-JP" b="0" i="1" dirty="0" smtClean="0">
                            <a:latin typeface="Cambria Math" panose="02040503050406030204" pitchFamily="18" charset="0"/>
                          </a:rPr>
                        </m:ctrlPr>
                      </m:dPr>
                      <m:e>
                        <m:r>
                          <a:rPr lang="en" altLang="ja-JP" i="1" dirty="0">
                            <a:latin typeface="Cambria Math" panose="02040503050406030204" pitchFamily="18" charset="0"/>
                          </a:rPr>
                          <m:t>𝐼</m:t>
                        </m:r>
                        <m:r>
                          <a:rPr lang="en" altLang="ja-JP" i="1" dirty="0">
                            <a:latin typeface="Cambria Math" panose="02040503050406030204" pitchFamily="18" charset="0"/>
                          </a:rPr>
                          <m:t>,</m:t>
                        </m:r>
                        <m:r>
                          <a:rPr lang="en" altLang="ja-JP" i="1" dirty="0">
                            <a:latin typeface="Cambria Math" panose="02040503050406030204" pitchFamily="18" charset="0"/>
                          </a:rPr>
                          <m:t>𝐽</m:t>
                        </m:r>
                        <m:r>
                          <a:rPr lang="en" altLang="ja-JP" i="1" dirty="0">
                            <a:latin typeface="Cambria Math" panose="02040503050406030204" pitchFamily="18" charset="0"/>
                          </a:rPr>
                          <m:t>,</m:t>
                        </m:r>
                        <m:r>
                          <a:rPr lang="en" altLang="ja-JP" i="1" dirty="0">
                            <a:latin typeface="Cambria Math" panose="02040503050406030204" pitchFamily="18" charset="0"/>
                          </a:rPr>
                          <m:t>𝑄</m:t>
                        </m:r>
                      </m:e>
                    </m:d>
                  </m:oMath>
                </a14:m>
                <a:r>
                  <a:rPr lang="ja-JP" altLang="en-US"/>
                  <a:t>と</a:t>
                </a:r>
                <a:r>
                  <a:rPr lang="en-US" altLang="ja-JP" dirty="0"/>
                  <a:t>A</a:t>
                </a:r>
                <a:r>
                  <a:rPr lang="ja-JP" altLang="en-US"/>
                  <a:t>の差を表す</a:t>
                </a:r>
                <a:endParaRPr lang="en-US" altLang="ja-JP" dirty="0"/>
              </a:p>
              <a:p>
                <a:r>
                  <a:rPr lang="ja-JP" altLang="en-US" dirty="0"/>
                  <a:t>報酬を</a:t>
                </a:r>
                <a14:m>
                  <m:oMath xmlns:m="http://schemas.openxmlformats.org/officeDocument/2006/math">
                    <m:r>
                      <a:rPr lang="en-US" altLang="ja-JP" i="1" dirty="0" smtClean="0">
                        <a:latin typeface="Cambria Math" panose="02040503050406030204" pitchFamily="18" charset="0"/>
                      </a:rPr>
                      <m:t>𝐴</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𝐵</m:t>
                    </m:r>
                  </m:oMath>
                </a14:m>
                <a:r>
                  <a:rPr lang="ja-JP" altLang="en-US"/>
                  <a:t>とすることで</a:t>
                </a:r>
                <a:r>
                  <a:rPr lang="ja-JP" altLang="en-US">
                    <a:solidFill>
                      <a:schemeClr val="accent2"/>
                    </a:solidFill>
                  </a:rPr>
                  <a:t>問題</a:t>
                </a:r>
                <a14:m>
                  <m:oMath xmlns:m="http://schemas.openxmlformats.org/officeDocument/2006/math">
                    <m:r>
                      <a:rPr lang="en-US" altLang="ja-JP" i="1" dirty="0">
                        <a:solidFill>
                          <a:schemeClr val="accent2"/>
                        </a:solidFill>
                        <a:latin typeface="Cambria Math" panose="02040503050406030204" pitchFamily="18" charset="0"/>
                      </a:rPr>
                      <m:t>𝑃</m:t>
                    </m:r>
                    <m:d>
                      <m:dPr>
                        <m:ctrlPr>
                          <a:rPr lang="en-US" altLang="ja-JP" i="1" dirty="0">
                            <a:solidFill>
                              <a:schemeClr val="accent2"/>
                            </a:solidFill>
                            <a:latin typeface="Cambria Math" panose="02040503050406030204" pitchFamily="18" charset="0"/>
                          </a:rPr>
                        </m:ctrlPr>
                      </m:dPr>
                      <m:e>
                        <m:r>
                          <a:rPr lang="en-US" altLang="ja-JP" b="1" i="1" dirty="0" smtClean="0">
                            <a:solidFill>
                              <a:schemeClr val="accent2"/>
                            </a:solidFill>
                            <a:latin typeface="Cambria Math" panose="02040503050406030204" pitchFamily="18" charset="0"/>
                          </a:rPr>
                          <m:t>𝑰</m:t>
                        </m:r>
                        <m:r>
                          <a:rPr lang="en-US" altLang="ja-JP" b="0" i="1" dirty="0" smtClean="0">
                            <a:solidFill>
                              <a:schemeClr val="accent2"/>
                            </a:solidFill>
                            <a:latin typeface="Cambria Math" panose="02040503050406030204" pitchFamily="18" charset="0"/>
                          </a:rPr>
                          <m:t>,</m:t>
                        </m:r>
                        <m:acc>
                          <m:accPr>
                            <m:chr m:val="̃"/>
                            <m:ctrlPr>
                              <a:rPr lang="en-US" altLang="ja-JP" i="1" dirty="0">
                                <a:solidFill>
                                  <a:schemeClr val="accent2"/>
                                </a:solidFill>
                                <a:latin typeface="Cambria Math" panose="02040503050406030204" pitchFamily="18" charset="0"/>
                              </a:rPr>
                            </m:ctrlPr>
                          </m:accPr>
                          <m:e>
                            <m:r>
                              <a:rPr lang="en-US" altLang="ja-JP" b="1" i="1" dirty="0" smtClean="0">
                                <a:solidFill>
                                  <a:schemeClr val="accent2"/>
                                </a:solidFill>
                                <a:latin typeface="Cambria Math" panose="02040503050406030204" pitchFamily="18" charset="0"/>
                              </a:rPr>
                              <m:t>𝑱</m:t>
                            </m:r>
                          </m:e>
                        </m:acc>
                      </m:e>
                    </m:d>
                  </m:oMath>
                </a14:m>
                <a:r>
                  <a:rPr lang="ja-JP" altLang="en-US">
                    <a:solidFill>
                      <a:schemeClr val="accent2"/>
                    </a:solidFill>
                  </a:rPr>
                  <a:t>と</a:t>
                </a:r>
                <a14:m>
                  <m:oMath xmlns:m="http://schemas.openxmlformats.org/officeDocument/2006/math">
                    <m:r>
                      <a:rPr lang="en-US" altLang="ja-JP" i="1" dirty="0" smtClean="0">
                        <a:solidFill>
                          <a:schemeClr val="accent2"/>
                        </a:solidFill>
                        <a:latin typeface="Cambria Math" panose="02040503050406030204" pitchFamily="18" charset="0"/>
                      </a:rPr>
                      <m:t>𝑃</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𝑰</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𝑱</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𝑸</m:t>
                    </m:r>
                    <m:r>
                      <a:rPr lang="en-US" altLang="ja-JP" i="1" dirty="0" smtClean="0">
                        <a:solidFill>
                          <a:schemeClr val="accent2"/>
                        </a:solidFill>
                        <a:latin typeface="Cambria Math" panose="02040503050406030204" pitchFamily="18" charset="0"/>
                      </a:rPr>
                      <m:t>)</m:t>
                    </m:r>
                  </m:oMath>
                </a14:m>
                <a:r>
                  <a:rPr lang="ja-JP" altLang="en-US">
                    <a:solidFill>
                      <a:schemeClr val="accent2"/>
                    </a:solidFill>
                  </a:rPr>
                  <a:t>の両方で勝者となれる</a:t>
                </a:r>
                <a:br>
                  <a:rPr lang="en-US" altLang="ja-JP" dirty="0">
                    <a:solidFill>
                      <a:schemeClr val="accent2"/>
                    </a:solidFill>
                  </a:rPr>
                </a:br>
                <a:r>
                  <a:rPr lang="ja-JP" altLang="en-US">
                    <a:solidFill>
                      <a:schemeClr val="accent2"/>
                    </a:solidFill>
                  </a:rPr>
                  <a:t>最大の価格</a:t>
                </a:r>
                <a:r>
                  <a:rPr lang="ja-JP" altLang="en-US"/>
                  <a:t>を求めている</a:t>
                </a:r>
                <a:endParaRPr lang="en-US" altLang="ja-JP" dirty="0"/>
              </a:p>
            </p:txBody>
          </p:sp>
        </mc:Choice>
        <mc:Fallback xmlns="">
          <p:sp>
            <p:nvSpPr>
              <p:cNvPr id="6" name="テキスト プレースホルダー 5">
                <a:extLst>
                  <a:ext uri="{FF2B5EF4-FFF2-40B4-BE49-F238E27FC236}">
                    <a16:creationId xmlns:a16="http://schemas.microsoft.com/office/drawing/2014/main" id="{1CAAF53F-34EC-2944-A98E-08E1BEFD5B32}"/>
                  </a:ext>
                </a:extLst>
              </p:cNvPr>
              <p:cNvSpPr>
                <a:spLocks noGrp="1" noRot="1" noChangeAspect="1" noMove="1" noResize="1" noEditPoints="1" noAdjustHandles="1" noChangeArrowheads="1" noChangeShapeType="1" noTextEdit="1"/>
              </p:cNvSpPr>
              <p:nvPr>
                <p:ph type="body" sz="quarter" idx="13"/>
              </p:nvPr>
            </p:nvSpPr>
            <p:spPr>
              <a:xfrm>
                <a:off x="628650" y="989527"/>
                <a:ext cx="8515349" cy="5871285"/>
              </a:xfrm>
              <a:blipFill>
                <a:blip r:embed="rId3"/>
                <a:stretch>
                  <a:fillRect l="-596" b="-432"/>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D6588177-4777-8148-93B8-A97E7101EBB4}"/>
              </a:ext>
            </a:extLst>
          </p:cNvPr>
          <p:cNvSpPr>
            <a:spLocks noGrp="1"/>
          </p:cNvSpPr>
          <p:nvPr>
            <p:ph type="title"/>
          </p:nvPr>
        </p:nvSpPr>
        <p:spPr/>
        <p:txBody>
          <a:bodyPr/>
          <a:lstStyle/>
          <a:p>
            <a:r>
              <a:rPr lang="ja-JP" altLang="en-US"/>
              <a:t>売手の収入の決定</a:t>
            </a:r>
            <a:r>
              <a:rPr lang="en-US" altLang="ja-JP" dirty="0"/>
              <a:t> (V, VI)</a:t>
            </a:r>
            <a:endParaRPr kumimoji="1" lang="ja-JP" altLang="en-US"/>
          </a:p>
        </p:txBody>
      </p:sp>
      <p:pic>
        <p:nvPicPr>
          <p:cNvPr id="7" name="図 6">
            <a:extLst>
              <a:ext uri="{FF2B5EF4-FFF2-40B4-BE49-F238E27FC236}">
                <a16:creationId xmlns:a16="http://schemas.microsoft.com/office/drawing/2014/main" id="{8845DA8E-7E9A-8245-8E7D-DE57A84490C1}"/>
              </a:ext>
            </a:extLst>
          </p:cNvPr>
          <p:cNvPicPr>
            <a:picLocks noChangeAspect="1"/>
          </p:cNvPicPr>
          <p:nvPr>
            <p:custDataLst>
              <p:tags r:id="rId1"/>
            </p:custDataLst>
          </p:nvPr>
        </p:nvPicPr>
        <p:blipFill>
          <a:blip r:embed="rId4"/>
          <a:stretch>
            <a:fillRect/>
          </a:stretch>
        </p:blipFill>
        <p:spPr>
          <a:xfrm>
            <a:off x="889086" y="2286146"/>
            <a:ext cx="6751781" cy="959657"/>
          </a:xfrm>
          <a:prstGeom prst="rect">
            <a:avLst/>
          </a:prstGeom>
        </p:spPr>
      </p:pic>
      <p:sp>
        <p:nvSpPr>
          <p:cNvPr id="19" name="左中かっこ 18">
            <a:extLst>
              <a:ext uri="{FF2B5EF4-FFF2-40B4-BE49-F238E27FC236}">
                <a16:creationId xmlns:a16="http://schemas.microsoft.com/office/drawing/2014/main" id="{0025171A-E697-764C-BCC0-01C6FB19F170}"/>
              </a:ext>
            </a:extLst>
          </p:cNvPr>
          <p:cNvSpPr/>
          <p:nvPr/>
        </p:nvSpPr>
        <p:spPr>
          <a:xfrm rot="5400000">
            <a:off x="4846838" y="-411252"/>
            <a:ext cx="184515" cy="53521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左中かっこ 19">
            <a:extLst>
              <a:ext uri="{FF2B5EF4-FFF2-40B4-BE49-F238E27FC236}">
                <a16:creationId xmlns:a16="http://schemas.microsoft.com/office/drawing/2014/main" id="{A6DD45CC-2351-3E48-AF0D-800669C49ACB}"/>
              </a:ext>
            </a:extLst>
          </p:cNvPr>
          <p:cNvSpPr/>
          <p:nvPr/>
        </p:nvSpPr>
        <p:spPr>
          <a:xfrm rot="-5400000">
            <a:off x="4791141" y="861347"/>
            <a:ext cx="295466" cy="48736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398B019-91AC-8346-B9F2-8956AC0C67F2}"/>
                  </a:ext>
                </a:extLst>
              </p:cNvPr>
              <p:cNvSpPr txBox="1"/>
              <p:nvPr/>
            </p:nvSpPr>
            <p:spPr>
              <a:xfrm>
                <a:off x="4770164" y="1866106"/>
                <a:ext cx="397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𝐴</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F398B019-91AC-8346-B9F2-8956AC0C67F2}"/>
                  </a:ext>
                </a:extLst>
              </p:cNvPr>
              <p:cNvSpPr txBox="1">
                <a:spLocks noRot="1" noChangeAspect="1" noMove="1" noResize="1" noEditPoints="1" noAdjustHandles="1" noChangeArrowheads="1" noChangeShapeType="1" noTextEdit="1"/>
              </p:cNvSpPr>
              <p:nvPr/>
            </p:nvSpPr>
            <p:spPr>
              <a:xfrm>
                <a:off x="4770164" y="1866106"/>
                <a:ext cx="39796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DBBD020-6D95-7A47-957E-670EF25AEB8F}"/>
                  </a:ext>
                </a:extLst>
              </p:cNvPr>
              <p:cNvSpPr txBox="1"/>
              <p:nvPr/>
            </p:nvSpPr>
            <p:spPr>
              <a:xfrm>
                <a:off x="4802730" y="3452738"/>
                <a:ext cx="392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𝐵</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6DBBD020-6D95-7A47-957E-670EF25AEB8F}"/>
                  </a:ext>
                </a:extLst>
              </p:cNvPr>
              <p:cNvSpPr txBox="1">
                <a:spLocks noRot="1" noChangeAspect="1" noMove="1" noResize="1" noEditPoints="1" noAdjustHandles="1" noChangeArrowheads="1" noChangeShapeType="1" noTextEdit="1"/>
              </p:cNvSpPr>
              <p:nvPr/>
            </p:nvSpPr>
            <p:spPr>
              <a:xfrm>
                <a:off x="4802730" y="3452738"/>
                <a:ext cx="392864" cy="369332"/>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128BACA9-EF3C-AC47-9AD7-3D6978803727}"/>
              </a:ext>
            </a:extLst>
          </p:cNvPr>
          <p:cNvSpPr txBox="1"/>
          <p:nvPr/>
        </p:nvSpPr>
        <p:spPr>
          <a:xfrm>
            <a:off x="7899454" y="2501462"/>
            <a:ext cx="591829" cy="369332"/>
          </a:xfrm>
          <a:prstGeom prst="rect">
            <a:avLst/>
          </a:prstGeom>
          <a:noFill/>
        </p:spPr>
        <p:txBody>
          <a:bodyPr wrap="none" rtlCol="0">
            <a:spAutoFit/>
          </a:bodyPr>
          <a:lstStyle/>
          <a:p>
            <a:r>
              <a:rPr kumimoji="1" lang="en-US" altLang="ja-JP" dirty="0"/>
              <a:t>(17)</a:t>
            </a:r>
            <a:endParaRPr kumimoji="1" lang="ja-JP" altLang="en-US"/>
          </a:p>
        </p:txBody>
      </p:sp>
    </p:spTree>
    <p:extLst>
      <p:ext uri="{BB962C8B-B14F-4D97-AF65-F5344CB8AC3E}">
        <p14:creationId xmlns:p14="http://schemas.microsoft.com/office/powerpoint/2010/main" val="4165591065"/>
      </p:ext>
    </p:extLst>
  </p:cSld>
  <p:clrMapOvr>
    <a:masterClrMapping/>
  </p:clrMapOvr>
  <mc:AlternateContent xmlns:mc="http://schemas.openxmlformats.org/markup-compatibility/2006" xmlns:p14="http://schemas.microsoft.com/office/powerpoint/2010/main">
    <mc:Choice Requires="p14">
      <p:transition spd="slow" p14:dur="2000" advTm="88095"/>
    </mc:Choice>
    <mc:Fallback xmlns="">
      <p:transition spd="slow" advTm="880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3987E65-99DE-9441-945E-0E60F173E9F5}"/>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C6DFE95-9136-6E41-95EF-98EDD75FE869}"/>
              </a:ext>
            </a:extLst>
          </p:cNvPr>
          <p:cNvSpPr>
            <a:spLocks noGrp="1"/>
          </p:cNvSpPr>
          <p:nvPr>
            <p:ph type="sldNum" sz="quarter" idx="15"/>
          </p:nvPr>
        </p:nvSpPr>
        <p:spPr/>
        <p:txBody>
          <a:bodyPr/>
          <a:lstStyle/>
          <a:p>
            <a:fld id="{08FC5268-0E06-784C-B5A0-7DE08B3865E8}"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045AE84E-A469-9043-8D6D-3BFA72EE4883}"/>
                  </a:ext>
                </a:extLst>
              </p:cNvPr>
              <p:cNvSpPr>
                <a:spLocks noGrp="1"/>
              </p:cNvSpPr>
              <p:nvPr>
                <p:ph type="body" sz="quarter" idx="13"/>
              </p:nvPr>
            </p:nvSpPr>
            <p:spPr>
              <a:xfrm>
                <a:off x="628650" y="785906"/>
                <a:ext cx="8420757" cy="6140411"/>
              </a:xfrm>
            </p:spPr>
            <p:txBody>
              <a:bodyPr>
                <a:normAutofit/>
              </a:bodyPr>
              <a:lstStyle/>
              <a:p>
                <a:r>
                  <a:rPr kumimoji="1" lang="ja-JP" altLang="en-US"/>
                  <a:t>文献</a:t>
                </a:r>
                <a:r>
                  <a:rPr kumimoji="1" lang="en-US" altLang="ja-JP" dirty="0"/>
                  <a:t>[7]</a:t>
                </a:r>
                <a:r>
                  <a:rPr kumimoji="1" lang="ja-JP" altLang="en-US"/>
                  <a:t>で提案した</a:t>
                </a:r>
                <a:r>
                  <a:rPr lang="ja-JP" altLang="en-US" sz="2400"/>
                  <a:t>従来手法</a:t>
                </a:r>
                <a:r>
                  <a:rPr kumimoji="1" lang="ja-JP" altLang="en-US"/>
                  <a:t>と</a:t>
                </a:r>
                <a:r>
                  <a:rPr kumimoji="1" lang="en-US" altLang="ja-JP" dirty="0"/>
                  <a:t>Padding Method</a:t>
                </a:r>
                <a:r>
                  <a:rPr lang="ja-JP" altLang="en-US"/>
                  <a:t>を適用した提案</a:t>
                </a:r>
                <a:r>
                  <a:rPr kumimoji="1" lang="ja-JP" altLang="en-US"/>
                  <a:t>手法を比較する</a:t>
                </a:r>
                <a:endParaRPr kumimoji="1" lang="en-US" altLang="ja-JP" dirty="0"/>
              </a:p>
              <a:p>
                <a:pPr lvl="1">
                  <a:lnSpc>
                    <a:spcPct val="110000"/>
                  </a:lnSpc>
                </a:pPr>
                <a:r>
                  <a:rPr lang="ja-JP" altLang="en-US">
                    <a:solidFill>
                      <a:schemeClr val="tx1"/>
                    </a:solidFill>
                  </a:rPr>
                  <a:t>従来手法</a:t>
                </a:r>
                <a:endParaRPr lang="en-US" altLang="ja-JP" dirty="0">
                  <a:solidFill>
                    <a:schemeClr val="tx1"/>
                  </a:solidFill>
                </a:endParaRPr>
              </a:p>
              <a:p>
                <a:pPr lvl="2">
                  <a:lnSpc>
                    <a:spcPct val="110000"/>
                  </a:lnSpc>
                </a:pPr>
                <a:r>
                  <a:rPr kumimoji="1" lang="ja-JP" altLang="en-US" sz="1800">
                    <a:solidFill>
                      <a:schemeClr val="tx1"/>
                    </a:solidFill>
                  </a:rPr>
                  <a:t>リソース配分：</a:t>
                </a:r>
                <a:r>
                  <a:rPr lang="en-US" altLang="ja-JP" sz="1800" dirty="0">
                    <a:solidFill>
                      <a:schemeClr val="tx1"/>
                    </a:solidFill>
                  </a:rPr>
                  <a:t> </a:t>
                </a:r>
                <a14:m>
                  <m:oMath xmlns:m="http://schemas.openxmlformats.org/officeDocument/2006/math">
                    <m:r>
                      <a:rPr lang="en-US" altLang="ja-JP" sz="1800" i="1" dirty="0">
                        <a:solidFill>
                          <a:schemeClr val="tx1"/>
                        </a:solidFill>
                        <a:latin typeface="Cambria Math" panose="02040503050406030204" pitchFamily="18" charset="0"/>
                      </a:rPr>
                      <m:t>𝑃</m:t>
                    </m:r>
                    <m:d>
                      <m:dPr>
                        <m:ctrlPr>
                          <a:rPr lang="en-US" altLang="ja-JP" sz="1800" i="1" dirty="0">
                            <a:solidFill>
                              <a:schemeClr val="tx1"/>
                            </a:solidFill>
                            <a:latin typeface="Cambria Math" panose="02040503050406030204" pitchFamily="18" charset="0"/>
                          </a:rPr>
                        </m:ctrlPr>
                      </m:dPr>
                      <m:e>
                        <m:r>
                          <a:rPr lang="en-US" altLang="ja-JP" sz="1800" b="1" i="1" dirty="0">
                            <a:solidFill>
                              <a:schemeClr val="tx1"/>
                            </a:solidFill>
                            <a:latin typeface="Cambria Math" panose="02040503050406030204" pitchFamily="18" charset="0"/>
                          </a:rPr>
                          <m:t>𝑰</m:t>
                        </m:r>
                        <m:r>
                          <a:rPr lang="en-US" altLang="ja-JP" sz="1800" i="1" dirty="0">
                            <a:solidFill>
                              <a:schemeClr val="tx1"/>
                            </a:solidFill>
                            <a:latin typeface="Cambria Math" panose="02040503050406030204" pitchFamily="18" charset="0"/>
                          </a:rPr>
                          <m:t>,</m:t>
                        </m:r>
                        <m:r>
                          <a:rPr lang="en-US" altLang="ja-JP" sz="1800" b="1" i="1" dirty="0">
                            <a:solidFill>
                              <a:schemeClr val="tx1"/>
                            </a:solidFill>
                            <a:latin typeface="Cambria Math" panose="02040503050406030204" pitchFamily="18" charset="0"/>
                          </a:rPr>
                          <m:t>𝑱</m:t>
                        </m:r>
                      </m:e>
                    </m:d>
                  </m:oMath>
                </a14:m>
                <a:r>
                  <a:rPr lang="ja-JP" altLang="en-US" sz="1800" dirty="0">
                    <a:solidFill>
                      <a:schemeClr val="tx1"/>
                    </a:solidFill>
                  </a:rPr>
                  <a:t>の</a:t>
                </a:r>
                <a:r>
                  <a:rPr kumimoji="1" lang="ja-JP" altLang="en-US" sz="1800">
                    <a:solidFill>
                      <a:schemeClr val="tx1"/>
                    </a:solidFill>
                  </a:rPr>
                  <a:t>最適解を求め要求側の入札の勝者，提供側の取引量を決める</a:t>
                </a:r>
                <a:r>
                  <a:rPr kumimoji="1" lang="en-US" altLang="ja-JP" sz="1800" dirty="0">
                    <a:solidFill>
                      <a:schemeClr val="tx1"/>
                    </a:solidFill>
                  </a:rPr>
                  <a:t> (</a:t>
                </a:r>
                <a:r>
                  <a:rPr kumimoji="1" lang="ja-JP" altLang="en-US" sz="1800">
                    <a:solidFill>
                      <a:schemeClr val="tx1"/>
                    </a:solidFill>
                  </a:rPr>
                  <a:t>総利益が最大化されたパレート効率な状態</a:t>
                </a:r>
                <a:r>
                  <a:rPr kumimoji="1" lang="en-US" altLang="ja-JP" sz="1800" dirty="0">
                    <a:solidFill>
                      <a:schemeClr val="tx1"/>
                    </a:solidFill>
                  </a:rPr>
                  <a:t>)</a:t>
                </a:r>
              </a:p>
              <a:p>
                <a:pPr lvl="2">
                  <a:lnSpc>
                    <a:spcPct val="110000"/>
                  </a:lnSpc>
                </a:pPr>
                <a:r>
                  <a:rPr kumimoji="1" lang="ja-JP" altLang="en-US" sz="1800">
                    <a:solidFill>
                      <a:schemeClr val="tx1"/>
                    </a:solidFill>
                  </a:rPr>
                  <a:t>取引価格：要求側の予算と提供側のコストの平均の価格で取引を行う</a:t>
                </a:r>
                <a:endParaRPr kumimoji="1" lang="en-US" altLang="ja-JP" sz="1800" dirty="0">
                  <a:solidFill>
                    <a:schemeClr val="tx1"/>
                  </a:solidFill>
                </a:endParaRPr>
              </a:p>
              <a:p>
                <a:pPr lvl="2">
                  <a:lnSpc>
                    <a:spcPct val="110000"/>
                  </a:lnSpc>
                </a:pPr>
                <a:r>
                  <a:rPr lang="ja-JP" altLang="en-US" sz="1800">
                    <a:solidFill>
                      <a:schemeClr val="tx1"/>
                    </a:solidFill>
                  </a:rPr>
                  <a:t>オークション主催者の利益は</a:t>
                </a:r>
                <a:r>
                  <a:rPr lang="en-US" altLang="ja-JP" sz="1800" dirty="0">
                    <a:solidFill>
                      <a:schemeClr val="tx1"/>
                    </a:solidFill>
                  </a:rPr>
                  <a:t>0</a:t>
                </a:r>
                <a:r>
                  <a:rPr lang="ja-JP" altLang="en-US" sz="1800">
                    <a:solidFill>
                      <a:schemeClr val="tx1"/>
                    </a:solidFill>
                  </a:rPr>
                  <a:t>としている</a:t>
                </a:r>
                <a:endParaRPr kumimoji="1" lang="en-US" altLang="ja-JP" sz="1800" dirty="0"/>
              </a:p>
              <a:p>
                <a:pPr lvl="1"/>
                <a:endParaRPr kumimoji="1" lang="en-US" altLang="ja-JP" sz="1200" dirty="0"/>
              </a:p>
              <a:p>
                <a:r>
                  <a:rPr kumimoji="1" lang="ja-JP" altLang="en-US"/>
                  <a:t>実験</a:t>
                </a:r>
                <a:r>
                  <a:rPr kumimoji="1" lang="en-US" altLang="ja-JP" dirty="0"/>
                  <a:t>1:</a:t>
                </a:r>
                <a:r>
                  <a:rPr kumimoji="1" lang="ja-JP" altLang="en-US"/>
                  <a:t>パレート効率性</a:t>
                </a:r>
                <a:r>
                  <a:rPr kumimoji="1" lang="en-US" altLang="ja-JP" dirty="0"/>
                  <a:t>(</a:t>
                </a:r>
                <a:r>
                  <a:rPr kumimoji="1" lang="ja-JP" altLang="en-US"/>
                  <a:t>総利益</a:t>
                </a:r>
                <a:r>
                  <a:rPr kumimoji="1" lang="en-US" altLang="ja-JP" dirty="0"/>
                  <a:t>)</a:t>
                </a:r>
                <a:r>
                  <a:rPr kumimoji="1" lang="ja-JP" altLang="en-US"/>
                  <a:t>の比較</a:t>
                </a:r>
                <a:endParaRPr lang="en-US" altLang="ja-JP" dirty="0"/>
              </a:p>
              <a:p>
                <a:pPr lvl="1">
                  <a:lnSpc>
                    <a:spcPct val="110000"/>
                  </a:lnSpc>
                </a:pPr>
                <a:r>
                  <a:rPr kumimoji="1" lang="ja-JP" altLang="en-US" sz="1800">
                    <a:solidFill>
                      <a:schemeClr val="tx1"/>
                    </a:solidFill>
                  </a:rPr>
                  <a:t>総利益</a:t>
                </a:r>
                <a:r>
                  <a:rPr lang="en-US" altLang="ja-JP" sz="1800" dirty="0">
                    <a:solidFill>
                      <a:schemeClr val="tx1"/>
                    </a:solidFill>
                  </a:rPr>
                  <a:t>:</a:t>
                </a:r>
                <a:r>
                  <a:rPr kumimoji="1" lang="ja-JP" altLang="en-US" sz="1800">
                    <a:solidFill>
                      <a:schemeClr val="tx1"/>
                    </a:solidFill>
                  </a:rPr>
                  <a:t>リソース提供企業・要求企業，オークション主催者の利益の合計</a:t>
                </a:r>
                <a:endParaRPr kumimoji="1" lang="en-US" altLang="ja-JP" sz="1800" dirty="0">
                  <a:solidFill>
                    <a:schemeClr val="tx1"/>
                  </a:solidFill>
                </a:endParaRPr>
              </a:p>
              <a:p>
                <a:pPr lvl="1">
                  <a:lnSpc>
                    <a:spcPct val="110000"/>
                  </a:lnSpc>
                </a:pPr>
                <a:r>
                  <a:rPr kumimoji="1" lang="ja-JP" altLang="en-US" sz="1800">
                    <a:solidFill>
                      <a:schemeClr val="tx1"/>
                    </a:solidFill>
                  </a:rPr>
                  <a:t>提供企業数を変化させ</a:t>
                </a:r>
                <a14:m>
                  <m:oMath xmlns:m="http://schemas.openxmlformats.org/officeDocument/2006/math">
                    <m:r>
                      <a:rPr lang="en-US" altLang="ja-JP" sz="1800" b="1" i="1" dirty="0" smtClean="0">
                        <a:solidFill>
                          <a:schemeClr val="tx1"/>
                        </a:solidFill>
                        <a:latin typeface="Cambria Math" panose="02040503050406030204" pitchFamily="18" charset="0"/>
                      </a:rPr>
                      <m:t>𝑸</m:t>
                    </m:r>
                  </m:oMath>
                </a14:m>
                <a:r>
                  <a:rPr lang="ja-JP" altLang="en-US" sz="1800">
                    <a:solidFill>
                      <a:schemeClr val="tx1"/>
                    </a:solidFill>
                  </a:rPr>
                  <a:t>のパレート効率性に対する影響を</a:t>
                </a:r>
                <a:r>
                  <a:rPr kumimoji="1" lang="ja-JP" altLang="en-US" sz="1800">
                    <a:solidFill>
                      <a:schemeClr val="tx1"/>
                    </a:solidFill>
                  </a:rPr>
                  <a:t>見る</a:t>
                </a:r>
                <a:endParaRPr kumimoji="1" lang="en-US" altLang="ja-JP" sz="1800" dirty="0"/>
              </a:p>
              <a:p>
                <a:r>
                  <a:rPr lang="ja-JP" altLang="en-US"/>
                  <a:t>実験</a:t>
                </a:r>
                <a:r>
                  <a:rPr lang="en-US" altLang="ja-JP" dirty="0"/>
                  <a:t>2:</a:t>
                </a:r>
                <a:r>
                  <a:rPr lang="ja-JP" altLang="en-US"/>
                  <a:t>提供側の耐戦略性に関する比較</a:t>
                </a:r>
                <a:endParaRPr lang="en-US" altLang="ja-JP" dirty="0"/>
              </a:p>
              <a:p>
                <a:pPr lvl="1">
                  <a:lnSpc>
                    <a:spcPct val="100000"/>
                  </a:lnSpc>
                </a:pPr>
                <a:r>
                  <a:rPr lang="ja-JP" altLang="en-US" sz="1800">
                    <a:solidFill>
                      <a:schemeClr val="tx1"/>
                    </a:solidFill>
                  </a:rPr>
                  <a:t>リソース提供企業が過大申告をした際に，従来手法では満たせない</a:t>
                </a:r>
                <a:br>
                  <a:rPr lang="en-US" altLang="ja-JP" sz="1800" dirty="0">
                    <a:solidFill>
                      <a:schemeClr val="tx1"/>
                    </a:solidFill>
                  </a:rPr>
                </a:br>
                <a:r>
                  <a:rPr lang="ja-JP" altLang="en-US" sz="1800">
                    <a:solidFill>
                      <a:schemeClr val="tx1"/>
                    </a:solidFill>
                  </a:rPr>
                  <a:t>耐戦略性を提案手法が満たすことを確認する</a:t>
                </a:r>
                <a:endParaRPr lang="en-US" altLang="ja-JP" sz="1800" dirty="0">
                  <a:solidFill>
                    <a:schemeClr val="tx1"/>
                  </a:solidFill>
                </a:endParaRPr>
              </a:p>
              <a:p>
                <a:pPr lvl="1">
                  <a:lnSpc>
                    <a:spcPct val="100000"/>
                  </a:lnSpc>
                </a:pPr>
                <a:endParaRPr kumimoji="1" lang="ja-JP" altLang="en-US"/>
              </a:p>
            </p:txBody>
          </p:sp>
        </mc:Choice>
        <mc:Fallback xmlns="">
          <p:sp>
            <p:nvSpPr>
              <p:cNvPr id="7" name="テキスト プレースホルダー 6">
                <a:extLst>
                  <a:ext uri="{FF2B5EF4-FFF2-40B4-BE49-F238E27FC236}">
                    <a16:creationId xmlns:a16="http://schemas.microsoft.com/office/drawing/2014/main" id="{045AE84E-A469-9043-8D6D-3BFA72EE4883}"/>
                  </a:ext>
                </a:extLst>
              </p:cNvPr>
              <p:cNvSpPr>
                <a:spLocks noGrp="1" noRot="1" noChangeAspect="1" noMove="1" noResize="1" noEditPoints="1" noAdjustHandles="1" noChangeArrowheads="1" noChangeShapeType="1" noTextEdit="1"/>
              </p:cNvSpPr>
              <p:nvPr>
                <p:ph type="body" sz="quarter" idx="13"/>
              </p:nvPr>
            </p:nvSpPr>
            <p:spPr>
              <a:xfrm>
                <a:off x="628650" y="785906"/>
                <a:ext cx="8420757" cy="6140411"/>
              </a:xfrm>
              <a:blipFill>
                <a:blip r:embed="rId2"/>
                <a:stretch>
                  <a:fillRect l="-753" t="-207"/>
                </a:stretch>
              </a:blipFill>
            </p:spPr>
            <p:txBody>
              <a:bodyPr/>
              <a:lstStyle/>
              <a:p>
                <a:r>
                  <a:rPr lang="ja-JP" altLang="en-US">
                    <a:noFill/>
                  </a:rPr>
                  <a:t> </a:t>
                </a:r>
              </a:p>
            </p:txBody>
          </p:sp>
        </mc:Fallback>
      </mc:AlternateContent>
      <p:sp>
        <p:nvSpPr>
          <p:cNvPr id="6" name="タイトル 5">
            <a:extLst>
              <a:ext uri="{FF2B5EF4-FFF2-40B4-BE49-F238E27FC236}">
                <a16:creationId xmlns:a16="http://schemas.microsoft.com/office/drawing/2014/main" id="{7CA8E0AA-556F-B746-87C2-49E2AC0AB178}"/>
              </a:ext>
            </a:extLst>
          </p:cNvPr>
          <p:cNvSpPr>
            <a:spLocks noGrp="1"/>
          </p:cNvSpPr>
          <p:nvPr>
            <p:ph type="title"/>
          </p:nvPr>
        </p:nvSpPr>
        <p:spPr/>
        <p:txBody>
          <a:bodyPr/>
          <a:lstStyle/>
          <a:p>
            <a:r>
              <a:rPr kumimoji="1" lang="ja-JP" altLang="en-US"/>
              <a:t>計算機実験</a:t>
            </a:r>
            <a:r>
              <a:rPr kumimoji="1" lang="en-US" altLang="ja-JP" dirty="0"/>
              <a:t>(</a:t>
            </a:r>
            <a:r>
              <a:rPr kumimoji="1" lang="ja-JP" altLang="en-US"/>
              <a:t>概要</a:t>
            </a:r>
            <a:r>
              <a:rPr kumimoji="1" lang="en-US" altLang="ja-JP" dirty="0"/>
              <a:t>)</a:t>
            </a:r>
            <a:endParaRPr kumimoji="1" lang="ja-JP" altLang="en-US"/>
          </a:p>
        </p:txBody>
      </p:sp>
    </p:spTree>
    <p:extLst>
      <p:ext uri="{BB962C8B-B14F-4D97-AF65-F5344CB8AC3E}">
        <p14:creationId xmlns:p14="http://schemas.microsoft.com/office/powerpoint/2010/main" val="3064265680"/>
      </p:ext>
    </p:extLst>
  </p:cSld>
  <p:clrMapOvr>
    <a:masterClrMapping/>
  </p:clrMapOvr>
  <mc:AlternateContent xmlns:mc="http://schemas.openxmlformats.org/markup-compatibility/2006" xmlns:p14="http://schemas.microsoft.com/office/powerpoint/2010/main">
    <mc:Choice Requires="p14">
      <p:transition spd="slow" p14:dur="2000" advTm="103149"/>
    </mc:Choice>
    <mc:Fallback xmlns="">
      <p:transition spd="slow" advTm="1031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p:cNvSpPr>
            <a:spLocks noGrp="1"/>
          </p:cNvSpPr>
          <p:nvPr>
            <p:ph type="ftr" sz="quarter" idx="14"/>
          </p:nvPr>
        </p:nvSpPr>
        <p:spPr/>
        <p:txBody>
          <a:bodyPr/>
          <a:lstStyle/>
          <a:p>
            <a:endParaRPr lang="en-US" altLang="ja-JP" dirty="0">
              <a:solidFill>
                <a:srgbClr val="323232"/>
              </a:solidFill>
            </a:endParaRPr>
          </a:p>
          <a:p>
            <a:endParaRPr lang="en-US" altLang="ja-JP" dirty="0">
              <a:solidFill>
                <a:srgbClr val="323232"/>
              </a:solidFill>
            </a:endParaRPr>
          </a:p>
          <a:p>
            <a:r>
              <a:rPr lang="en-US" altLang="ja-JP" dirty="0">
                <a:solidFill>
                  <a:srgbClr val="323232"/>
                </a:solidFill>
              </a:rPr>
              <a:t>[11]IBM</a:t>
            </a:r>
            <a:r>
              <a:rPr lang="en-US" altLang="ja-JP" b="1" dirty="0">
                <a:solidFill>
                  <a:srgbClr val="323232"/>
                </a:solidFill>
              </a:rPr>
              <a:t>,</a:t>
            </a:r>
            <a:r>
              <a:rPr lang="en" altLang="ja-JP" dirty="0"/>
              <a:t> “CPLEX Optimizer ”</a:t>
            </a:r>
            <a:r>
              <a:rPr lang="en-US" altLang="ja-JP" dirty="0"/>
              <a:t>[Online]. Available: </a:t>
            </a:r>
            <a:r>
              <a:rPr lang="en" altLang="ja-JP" dirty="0">
                <a:hlinkClick r:id="rId2"/>
              </a:rPr>
              <a:t>https://www.ibm.com/jp-ja/analytics/cplex-optimizer</a:t>
            </a:r>
            <a:r>
              <a:rPr lang="en-US" altLang="ja-JP" dirty="0">
                <a:solidFill>
                  <a:srgbClr val="323232"/>
                </a:solidFill>
              </a:rPr>
              <a:t> </a:t>
            </a:r>
            <a:endParaRPr lang="ja-JP" altLang="en-US" dirty="0">
              <a:solidFill>
                <a:srgbClr val="323232"/>
              </a:solidFill>
            </a:endParaRPr>
          </a:p>
        </p:txBody>
      </p:sp>
      <p:sp>
        <p:nvSpPr>
          <p:cNvPr id="7" name="スライド番号プレースホルダー 6"/>
          <p:cNvSpPr>
            <a:spLocks noGrp="1"/>
          </p:cNvSpPr>
          <p:nvPr>
            <p:ph type="sldNum" sz="quarter" idx="15"/>
          </p:nvPr>
        </p:nvSpPr>
        <p:spPr/>
        <p:txBody>
          <a:bodyPr/>
          <a:lstStyle/>
          <a:p>
            <a:fld id="{5D29B136-363A-44F2-87B3-E68585EE69B2}" type="slidenum">
              <a:rPr lang="ja-JP" altLang="en-US" smtClean="0">
                <a:solidFill>
                  <a:srgbClr val="505050"/>
                </a:solidFill>
              </a:rPr>
              <a:pPr/>
              <a:t>24</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10" name="テキスト プレースホルダー 9"/>
              <p:cNvSpPr>
                <a:spLocks noGrp="1"/>
              </p:cNvSpPr>
              <p:nvPr>
                <p:ph type="body" sz="quarter" idx="13"/>
              </p:nvPr>
            </p:nvSpPr>
            <p:spPr>
              <a:xfrm>
                <a:off x="628650" y="733352"/>
                <a:ext cx="8410247" cy="5850328"/>
              </a:xfrm>
            </p:spPr>
            <p:txBody>
              <a:bodyPr>
                <a:normAutofit fontScale="92500" lnSpcReduction="20000"/>
              </a:bodyPr>
              <a:lstStyle/>
              <a:p>
                <a:r>
                  <a:rPr lang="ja-JP" altLang="en-US" sz="2000"/>
                  <a:t>勝者</a:t>
                </a:r>
                <a:r>
                  <a:rPr lang="ja-JP" altLang="en-US" sz="2000" dirty="0"/>
                  <a:t>決定問題</a:t>
                </a:r>
                <a:r>
                  <a:rPr lang="ja-JP" altLang="en-US" sz="2000"/>
                  <a:t>は，数理計画ソルバー法</a:t>
                </a:r>
                <a:r>
                  <a:rPr lang="en-US" altLang="ja-JP" sz="2000" dirty="0"/>
                  <a:t>CPLEX</a:t>
                </a:r>
                <a:r>
                  <a:rPr lang="en-US" altLang="ja-JP" sz="1700" dirty="0"/>
                  <a:t>[11]</a:t>
                </a:r>
                <a:r>
                  <a:rPr lang="ja-JP" altLang="en-US" sz="2000"/>
                  <a:t>を</a:t>
                </a:r>
                <a:r>
                  <a:rPr lang="ja-JP" altLang="en-US" sz="2000" dirty="0"/>
                  <a:t>用いて求解する</a:t>
                </a:r>
                <a:endParaRPr lang="en-US" altLang="ja-JP" sz="2000" dirty="0"/>
              </a:p>
              <a:p>
                <a:r>
                  <a:rPr lang="ja-JP" altLang="en-US" sz="2000"/>
                  <a:t>実験条件</a:t>
                </a:r>
                <a:r>
                  <a:rPr lang="en-US" altLang="ja-JP" sz="2000" dirty="0"/>
                  <a:t>(</a:t>
                </a:r>
                <a:r>
                  <a:rPr lang="ja-JP" altLang="en-US" sz="2000"/>
                  <a:t>共通</a:t>
                </a:r>
                <a:r>
                  <a:rPr lang="en-US" altLang="ja-JP" sz="2000" dirty="0"/>
                  <a:t>)</a:t>
                </a:r>
                <a:r>
                  <a:rPr lang="ja-JP" altLang="en-US" sz="2000"/>
                  <a:t>は</a:t>
                </a:r>
                <a:r>
                  <a:rPr lang="ja-JP" altLang="en-US" sz="2000" dirty="0"/>
                  <a:t>以下の通りである</a:t>
                </a:r>
                <a:endParaRPr lang="en-US" altLang="ja-JP" sz="2000" dirty="0"/>
              </a:p>
              <a:p>
                <a:pPr lvl="1"/>
                <a:r>
                  <a:rPr lang="en-US" altLang="ja-JP" dirty="0">
                    <a:solidFill>
                      <a:schemeClr val="tx1"/>
                    </a:solidFill>
                  </a:rPr>
                  <a:t>[</a:t>
                </a:r>
                <a14:m>
                  <m:oMath xmlns:m="http://schemas.openxmlformats.org/officeDocument/2006/math">
                    <m:r>
                      <m:rPr>
                        <m:sty m:val="p"/>
                      </m:rPr>
                      <a:rPr lang="en-US" altLang="ja-JP" i="1" dirty="0" smtClean="0">
                        <a:solidFill>
                          <a:schemeClr val="tx1"/>
                        </a:solidFill>
                        <a:latin typeface="Cambria Math" panose="02040503050406030204" pitchFamily="18" charset="0"/>
                      </a:rPr>
                      <m:t>min</m:t>
                    </m:r>
                    <m:r>
                      <a:rPr lang="en-US" altLang="ja-JP" b="0" i="1" dirty="0" smtClean="0">
                        <a:solidFill>
                          <a:schemeClr val="tx1"/>
                        </a:solidFill>
                        <a:latin typeface="Cambria Math" panose="02040503050406030204" pitchFamily="18" charset="0"/>
                      </a:rPr>
                      <m:t>, </m:t>
                    </m:r>
                    <m:r>
                      <m:rPr>
                        <m:sty m:val="p"/>
                      </m:rPr>
                      <a:rPr lang="en-US" altLang="ja-JP" i="1" dirty="0" smtClean="0">
                        <a:solidFill>
                          <a:schemeClr val="tx1"/>
                        </a:solidFill>
                        <a:latin typeface="Cambria Math" panose="02040503050406030204" pitchFamily="18" charset="0"/>
                      </a:rPr>
                      <m:t>max</m:t>
                    </m:r>
                  </m:oMath>
                </a14:m>
                <a:r>
                  <a:rPr lang="en-US" altLang="ja-JP" dirty="0">
                    <a:solidFill>
                      <a:schemeClr val="tx1"/>
                    </a:solidFill>
                  </a:rPr>
                  <a:t>]</a:t>
                </a:r>
                <a:r>
                  <a:rPr lang="ja-JP" altLang="en-US" dirty="0">
                    <a:solidFill>
                      <a:schemeClr val="tx1"/>
                    </a:solidFill>
                  </a:rPr>
                  <a:t>は</a:t>
                </a:r>
                <a14:m>
                  <m:oMath xmlns:m="http://schemas.openxmlformats.org/officeDocument/2006/math">
                    <m:r>
                      <m:rPr>
                        <m:sty m:val="p"/>
                      </m:rPr>
                      <a:rPr lang="en-US" altLang="ja-JP" i="1" dirty="0">
                        <a:solidFill>
                          <a:schemeClr val="tx1"/>
                        </a:solidFill>
                        <a:latin typeface="Cambria Math" panose="02040503050406030204" pitchFamily="18" charset="0"/>
                      </a:rPr>
                      <m:t>min</m:t>
                    </m:r>
                    <m:r>
                      <a:rPr lang="ja-JP" altLang="en-US" i="1" dirty="0" smtClean="0">
                        <a:solidFill>
                          <a:schemeClr val="tx1"/>
                        </a:solidFill>
                        <a:latin typeface="Cambria Math" panose="02040503050406030204" pitchFamily="18" charset="0"/>
                      </a:rPr>
                      <m:t>から</m:t>
                    </m:r>
                    <m:r>
                      <m:rPr>
                        <m:sty m:val="p"/>
                      </m:rPr>
                      <a:rPr lang="en-US" altLang="ja-JP" i="1" dirty="0">
                        <a:solidFill>
                          <a:schemeClr val="tx1"/>
                        </a:solidFill>
                        <a:latin typeface="Cambria Math" panose="02040503050406030204" pitchFamily="18" charset="0"/>
                      </a:rPr>
                      <m:t>max</m:t>
                    </m:r>
                  </m:oMath>
                </a14:m>
                <a:r>
                  <a:rPr lang="ja-JP" altLang="en-US" dirty="0">
                    <a:solidFill>
                      <a:schemeClr val="tx1"/>
                    </a:solidFill>
                  </a:rPr>
                  <a:t>の一様乱数とする</a:t>
                </a:r>
                <a:endParaRPr lang="en-US" altLang="ja-JP" dirty="0">
                  <a:solidFill>
                    <a:schemeClr val="tx1"/>
                  </a:solidFill>
                </a:endParaRPr>
              </a:p>
              <a:p>
                <a:pPr lvl="1"/>
                <a:r>
                  <a:rPr lang="ja-JP" altLang="en-US" dirty="0">
                    <a:solidFill>
                      <a:schemeClr val="tx1"/>
                    </a:solidFill>
                  </a:rPr>
                  <a:t>リソースの種類</a:t>
                </a:r>
                <a14:m>
                  <m:oMath xmlns:m="http://schemas.openxmlformats.org/officeDocument/2006/math">
                    <m:r>
                      <a:rPr lang="en-US" altLang="ja-JP" b="0" i="0"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𝑹</m:t>
                    </m:r>
                    <m:r>
                      <a:rPr lang="en-US" altLang="ja-JP" b="0" i="1" dirty="0" smtClean="0">
                        <a:solidFill>
                          <a:schemeClr val="tx1"/>
                        </a:solidFill>
                        <a:latin typeface="Cambria Math" panose="02040503050406030204" pitchFamily="18" charset="0"/>
                      </a:rPr>
                      <m:t>|=6</m:t>
                    </m:r>
                  </m:oMath>
                </a14:m>
                <a:endParaRPr lang="en-US" altLang="ja-JP" dirty="0">
                  <a:solidFill>
                    <a:schemeClr val="tx1"/>
                  </a:solidFill>
                </a:endParaRPr>
              </a:p>
              <a:p>
                <a:pPr lvl="1"/>
                <a:r>
                  <a:rPr lang="ja-JP" altLang="en-US">
                    <a:solidFill>
                      <a:schemeClr val="tx1"/>
                    </a:solidFill>
                  </a:rPr>
                  <a:t>提供企業</a:t>
                </a:r>
                <a:endParaRPr lang="en-US" altLang="ja-JP" dirty="0">
                  <a:solidFill>
                    <a:schemeClr val="tx1"/>
                  </a:solidFill>
                </a:endParaRPr>
              </a:p>
              <a:p>
                <a:pPr lvl="2"/>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=15,20,25</a:t>
                </a:r>
                <a:endParaRPr lang="en-US" altLang="ja-JP" b="0" dirty="0">
                  <a:solidFill>
                    <a:schemeClr val="tx1"/>
                  </a:solidFill>
                </a:endParaRPr>
              </a:p>
              <a:p>
                <a:pPr lvl="2"/>
                <a:r>
                  <a:rPr lang="ja-JP" altLang="en-US" b="0" dirty="0">
                    <a:solidFill>
                      <a:schemeClr val="tx1"/>
                    </a:solidFill>
                  </a:rPr>
                  <a:t>各企業</a:t>
                </a:r>
                <a:r>
                  <a:rPr lang="en-US" altLang="ja-JP" dirty="0">
                    <a:solidFill>
                      <a:schemeClr val="tx1"/>
                    </a:solidFill>
                  </a:rPr>
                  <a:t>2</a:t>
                </a:r>
                <a:r>
                  <a:rPr lang="ja-JP" altLang="en-US" b="0" dirty="0">
                    <a:solidFill>
                      <a:schemeClr val="tx1"/>
                    </a:solidFill>
                  </a:rPr>
                  <a:t>種類の</a:t>
                </a:r>
                <a:r>
                  <a:rPr lang="ja-JP" altLang="en-US" b="0">
                    <a:solidFill>
                      <a:schemeClr val="tx1"/>
                    </a:solidFill>
                  </a:rPr>
                  <a:t>リソースを遊休時間に提供する</a:t>
                </a:r>
                <a:endParaRPr lang="en-US" altLang="ja-JP" b="0" dirty="0">
                  <a:solidFill>
                    <a:schemeClr val="tx1"/>
                  </a:solidFill>
                </a:endParaRPr>
              </a:p>
              <a:p>
                <a:pPr lvl="2"/>
                <a:r>
                  <a:rPr lang="ja-JP" altLang="en-US" dirty="0">
                    <a:solidFill>
                      <a:schemeClr val="tx1"/>
                    </a:solidFill>
                  </a:rPr>
                  <a:t>遊休時間</a:t>
                </a:r>
                <a14:m>
                  <m:oMath xmlns:m="http://schemas.openxmlformats.org/officeDocument/2006/math">
                    <m:r>
                      <a:rPr lang="en-US" altLang="ja-JP" i="1" dirty="0" smtClean="0">
                        <a:solidFill>
                          <a:schemeClr val="tx1"/>
                        </a:solidFill>
                        <a:latin typeface="Cambria Math" panose="02040503050406030204" pitchFamily="18" charset="0"/>
                      </a:rPr>
                      <m:t> </m:t>
                    </m:r>
                  </m:oMath>
                </a14:m>
                <a:r>
                  <a:rPr lang="en-US" altLang="ja-JP" dirty="0">
                    <a:solidFill>
                      <a:schemeClr val="tx1"/>
                    </a:solidFill>
                  </a:rPr>
                  <a:t>[</a:t>
                </a:r>
                <a:r>
                  <a:rPr lang="en-US" altLang="ja-JP" dirty="0" err="1">
                    <a:solidFill>
                      <a:schemeClr val="tx1"/>
                    </a:solidFill>
                  </a:rPr>
                  <a:t>Ts</a:t>
                </a:r>
                <a:r>
                  <a:rPr lang="en-US" altLang="ja-JP" dirty="0">
                    <a:solidFill>
                      <a:schemeClr val="tx1"/>
                    </a:solidFill>
                  </a:rPr>
                  <a:t>]</a:t>
                </a:r>
                <a:r>
                  <a:rPr lang="ja-JP" altLang="en-US" dirty="0">
                    <a:solidFill>
                      <a:schemeClr val="tx1"/>
                    </a:solidFill>
                  </a:rPr>
                  <a:t>を</a:t>
                </a:r>
                <a14:m>
                  <m:oMath xmlns:m="http://schemas.openxmlformats.org/officeDocument/2006/math">
                    <m:d>
                      <m:dPr>
                        <m:begChr m:val="["/>
                        <m:endChr m:val="]"/>
                        <m:ctrlPr>
                          <a:rPr lang="en-US" altLang="ja-JP" i="1" dirty="0">
                            <a:solidFill>
                              <a:schemeClr val="tx1"/>
                            </a:solidFill>
                            <a:latin typeface="Cambria Math" panose="02040503050406030204" pitchFamily="18" charset="0"/>
                          </a:rPr>
                        </m:ctrlPr>
                      </m:dPr>
                      <m:e>
                        <m:r>
                          <a:rPr lang="en-US" altLang="ja-JP" i="1" dirty="0">
                            <a:solidFill>
                              <a:schemeClr val="tx1"/>
                            </a:solidFill>
                            <a:latin typeface="Cambria Math" panose="02040503050406030204" pitchFamily="18" charset="0"/>
                          </a:rPr>
                          <m:t>100, 200</m:t>
                        </m:r>
                      </m:e>
                    </m:d>
                  </m:oMath>
                </a14:m>
                <a:r>
                  <a:rPr lang="ja-JP" altLang="en-US" dirty="0">
                    <a:solidFill>
                      <a:schemeClr val="tx1"/>
                    </a:solidFill>
                  </a:rPr>
                  <a:t>で決定する</a:t>
                </a:r>
                <a:endParaRPr lang="en-US" altLang="ja-JP" b="0" i="1" dirty="0">
                  <a:solidFill>
                    <a:schemeClr val="tx1"/>
                  </a:solidFill>
                  <a:latin typeface="Cambria Math" panose="02040503050406030204" pitchFamily="18" charset="0"/>
                </a:endParaRPr>
              </a:p>
              <a:p>
                <a:pPr lvl="2"/>
                <a:r>
                  <a:rPr lang="ja-JP" altLang="en-US">
                    <a:solidFill>
                      <a:schemeClr val="tx1"/>
                    </a:solidFill>
                  </a:rPr>
                  <a:t>コスト</a:t>
                </a:r>
                <a:r>
                  <a:rPr lang="ja-JP" altLang="en-US" dirty="0">
                    <a:solidFill>
                      <a:schemeClr val="tx1"/>
                    </a:solidFill>
                  </a:rPr>
                  <a:t>は</a:t>
                </a:r>
                <a14:m>
                  <m:oMath xmlns:m="http://schemas.openxmlformats.org/officeDocument/2006/math">
                    <m:d>
                      <m:dPr>
                        <m:begChr m:val="["/>
                        <m:endChr m:val="]"/>
                        <m:ctrlPr>
                          <a:rPr lang="en-US" altLang="ja-JP" i="1" dirty="0" smtClean="0">
                            <a:solidFill>
                              <a:schemeClr val="tx1"/>
                            </a:solidFill>
                            <a:latin typeface="Cambria Math" panose="02040503050406030204" pitchFamily="18" charset="0"/>
                          </a:rPr>
                        </m:ctrlPr>
                      </m:dPr>
                      <m:e>
                        <m:r>
                          <a:rPr lang="en-US" altLang="ja-JP" b="0" i="1" dirty="0" smtClean="0">
                            <a:solidFill>
                              <a:schemeClr val="tx1"/>
                            </a:solidFill>
                            <a:latin typeface="Cambria Math" panose="02040503050406030204" pitchFamily="18" charset="0"/>
                          </a:rPr>
                          <m:t>1.0</m:t>
                        </m:r>
                        <m:r>
                          <a:rPr lang="en-US" altLang="ja-JP"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 4.0</m:t>
                        </m:r>
                      </m:e>
                    </m:d>
                    <m:r>
                      <a:rPr lang="en-US" altLang="ja-JP" b="0" i="1" dirty="0" smtClean="0">
                        <a:solidFill>
                          <a:schemeClr val="tx1"/>
                        </a:solidFill>
                        <a:latin typeface="Cambria Math" panose="02040503050406030204" pitchFamily="18" charset="0"/>
                      </a:rPr>
                      <m:t>[</m:t>
                    </m:r>
                    <m:r>
                      <a:rPr lang="ja-JP" altLang="en-US" i="1" dirty="0">
                        <a:solidFill>
                          <a:schemeClr val="tx1"/>
                        </a:solidFill>
                        <a:latin typeface="Cambria Math" panose="02040503050406030204" pitchFamily="18" charset="0"/>
                      </a:rPr>
                      <m:t>円</m:t>
                    </m:r>
                    <m:r>
                      <a:rPr lang="en-US" altLang="ja-JP" b="0" i="1" dirty="0" smtClean="0">
                        <a:solidFill>
                          <a:schemeClr val="tx1"/>
                        </a:solidFill>
                        <a:latin typeface="Cambria Math" panose="02040503050406030204" pitchFamily="18" charset="0"/>
                      </a:rPr>
                      <m:t>]</m:t>
                    </m:r>
                  </m:oMath>
                </a14:m>
                <a:r>
                  <a:rPr lang="ja-JP" altLang="en-US" b="0" dirty="0">
                    <a:solidFill>
                      <a:schemeClr val="tx1"/>
                    </a:solidFill>
                  </a:rPr>
                  <a:t>とする</a:t>
                </a:r>
                <a:endParaRPr lang="en-US" altLang="ja-JP" b="0" dirty="0">
                  <a:solidFill>
                    <a:schemeClr val="tx1"/>
                  </a:solidFill>
                </a:endParaRPr>
              </a:p>
              <a:p>
                <a:pPr lvl="1"/>
                <a:r>
                  <a:rPr lang="ja-JP" altLang="en-US">
                    <a:solidFill>
                      <a:schemeClr val="tx1"/>
                    </a:solidFill>
                  </a:rPr>
                  <a:t>要求企業</a:t>
                </a:r>
                <a:endParaRPr lang="en-US" altLang="ja-JP" dirty="0">
                  <a:solidFill>
                    <a:schemeClr val="tx1"/>
                  </a:solidFill>
                </a:endParaRPr>
              </a:p>
              <a:p>
                <a:pPr lvl="2"/>
                <a:r>
                  <a:rPr lang="ja-JP" altLang="en-US" b="0">
                    <a:solidFill>
                      <a:schemeClr val="tx1"/>
                    </a:solidFill>
                  </a:rPr>
                  <a:t>企業数</a:t>
                </a:r>
                <a14:m>
                  <m:oMath xmlns:m="http://schemas.openxmlformats.org/officeDocument/2006/math">
                    <m:r>
                      <a:rPr lang="en-US" altLang="ja-JP" b="0" i="0" dirty="0" smtClean="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b="0" i="1" dirty="0" smtClean="0">
                        <a:solidFill>
                          <a:schemeClr val="tx1"/>
                        </a:solidFill>
                        <a:latin typeface="Cambria Math" panose="02040503050406030204" pitchFamily="18" charset="0"/>
                      </a:rPr>
                      <m:t>|</m:t>
                    </m:r>
                    <m:r>
                      <a:rPr lang="en-US" altLang="ja-JP" i="1" dirty="0">
                        <a:solidFill>
                          <a:schemeClr val="tx1"/>
                        </a:solidFill>
                        <a:latin typeface="Cambria Math" panose="02040503050406030204" pitchFamily="18" charset="0"/>
                      </a:rPr>
                      <m:t>=10</m:t>
                    </m:r>
                  </m:oMath>
                </a14:m>
                <a:endParaRPr lang="en-US" altLang="ja-JP" b="0" dirty="0">
                  <a:solidFill>
                    <a:schemeClr val="tx1"/>
                  </a:solidFill>
                </a:endParaRPr>
              </a:p>
              <a:p>
                <a:pPr lvl="2"/>
                <a:r>
                  <a:rPr lang="ja-JP" altLang="en-US" b="0">
                    <a:solidFill>
                      <a:schemeClr val="tx1"/>
                    </a:solidFill>
                  </a:rPr>
                  <a:t>各企業</a:t>
                </a:r>
                <a14:m>
                  <m:oMath xmlns:m="http://schemas.openxmlformats.org/officeDocument/2006/math">
                    <m:r>
                      <a:rPr lang="en-US" altLang="ja-JP" b="0" i="0" dirty="0" smtClean="0">
                        <a:solidFill>
                          <a:schemeClr val="tx1"/>
                        </a:solidFill>
                        <a:latin typeface="Cambria Math" panose="02040503050406030204" pitchFamily="18" charset="0"/>
                      </a:rPr>
                      <m:t>|</m:t>
                    </m:r>
                    <m:sSub>
                      <m:sSubPr>
                        <m:ctrlPr>
                          <a:rPr lang="en-US" altLang="ja-JP" b="1" i="1" dirty="0" smtClean="0">
                            <a:solidFill>
                              <a:schemeClr val="tx1"/>
                            </a:solidFill>
                            <a:latin typeface="Cambria Math" panose="02040503050406030204" pitchFamily="18" charset="0"/>
                          </a:rPr>
                        </m:ctrlPr>
                      </m:sSubPr>
                      <m:e>
                        <m:r>
                          <a:rPr lang="en-US" altLang="ja-JP" b="1" i="1" dirty="0" smtClean="0">
                            <a:solidFill>
                              <a:schemeClr val="tx1"/>
                            </a:solidFill>
                            <a:latin typeface="Cambria Math" panose="02040503050406030204" pitchFamily="18" charset="0"/>
                          </a:rPr>
                          <m:t>𝑩</m:t>
                        </m:r>
                      </m:e>
                      <m:sub>
                        <m:r>
                          <a:rPr lang="en-US" altLang="ja-JP" b="1" i="1" dirty="0" smtClean="0">
                            <a:solidFill>
                              <a:schemeClr val="tx1"/>
                            </a:solidFill>
                            <a:latin typeface="Cambria Math" panose="02040503050406030204" pitchFamily="18" charset="0"/>
                          </a:rPr>
                          <m:t>𝒋</m:t>
                        </m:r>
                      </m:sub>
                    </m:sSub>
                    <m:r>
                      <a:rPr lang="en-US" altLang="ja-JP" b="1"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m:t>
                    </m:r>
                    <m:r>
                      <a:rPr lang="en-US" altLang="ja-JP" b="0" i="0" dirty="0" smtClean="0">
                        <a:solidFill>
                          <a:schemeClr val="tx1"/>
                        </a:solidFill>
                        <a:latin typeface="Cambria Math" panose="02040503050406030204" pitchFamily="18" charset="0"/>
                      </a:rPr>
                      <m:t>3</m:t>
                    </m:r>
                  </m:oMath>
                </a14:m>
                <a:r>
                  <a:rPr lang="ja-JP" altLang="en-US" dirty="0">
                    <a:solidFill>
                      <a:schemeClr val="tx1"/>
                    </a:solidFill>
                  </a:rPr>
                  <a:t>個の入札を作成</a:t>
                </a:r>
                <a:endParaRPr lang="en-US" altLang="ja-JP" b="0" dirty="0">
                  <a:solidFill>
                    <a:schemeClr val="tx1"/>
                  </a:solidFill>
                </a:endParaRPr>
              </a:p>
              <a:p>
                <a:pPr lvl="2"/>
                <a14:m>
                  <m:oMath xmlns:m="http://schemas.openxmlformats.org/officeDocument/2006/math">
                    <m:r>
                      <a:rPr lang="en-US" altLang="ja-JP" i="1" dirty="0" smtClean="0">
                        <a:solidFill>
                          <a:schemeClr val="tx1"/>
                        </a:solidFill>
                        <a:latin typeface="Cambria Math" panose="02040503050406030204" pitchFamily="18" charset="0"/>
                      </a:rPr>
                      <m:t>𝑅</m:t>
                    </m:r>
                  </m:oMath>
                </a14:m>
                <a:r>
                  <a:rPr lang="ja-JP" altLang="en-US" dirty="0">
                    <a:solidFill>
                      <a:schemeClr val="tx1"/>
                    </a:solidFill>
                  </a:rPr>
                  <a:t>種類のリソースを各</a:t>
                </a:r>
                <a14:m>
                  <m:oMath xmlns:m="http://schemas.openxmlformats.org/officeDocument/2006/math">
                    <m:r>
                      <a:rPr lang="ja-JP" altLang="en-US" i="1" dirty="0" smtClean="0">
                        <a:solidFill>
                          <a:schemeClr val="tx1"/>
                        </a:solidFill>
                        <a:latin typeface="Cambria Math" panose="02040503050406030204" pitchFamily="18" charset="0"/>
                      </a:rPr>
                      <m:t> </m:t>
                    </m:r>
                    <m:r>
                      <a:rPr lang="en-US" altLang="ja-JP" i="1" dirty="0" smtClean="0">
                        <a:solidFill>
                          <a:schemeClr val="tx1"/>
                        </a:solidFill>
                        <a:latin typeface="Cambria Math" panose="02040503050406030204" pitchFamily="18" charset="0"/>
                      </a:rPr>
                      <m:t>[</m:t>
                    </m:r>
                    <m:r>
                      <a:rPr lang="en-US" altLang="ja-JP" i="1" dirty="0">
                        <a:solidFill>
                          <a:schemeClr val="tx1"/>
                        </a:solidFill>
                        <a:latin typeface="Cambria Math" panose="02040503050406030204" pitchFamily="18" charset="0"/>
                      </a:rPr>
                      <m:t>0, 200</m:t>
                    </m:r>
                    <m:r>
                      <a:rPr lang="en-US" altLang="ja-JP" i="1" dirty="0" smtClean="0">
                        <a:solidFill>
                          <a:schemeClr val="tx1"/>
                        </a:solidFill>
                        <a:latin typeface="Cambria Math" panose="02040503050406030204" pitchFamily="18" charset="0"/>
                      </a:rPr>
                      <m:t>]</m:t>
                    </m:r>
                    <m:r>
                      <a:rPr lang="ja-JP" altLang="en-US" i="1" dirty="0" smtClean="0">
                        <a:solidFill>
                          <a:schemeClr val="tx1"/>
                        </a:solidFill>
                        <a:latin typeface="Cambria Math" panose="02040503050406030204" pitchFamily="18" charset="0"/>
                      </a:rPr>
                      <m:t> </m:t>
                    </m:r>
                  </m:oMath>
                </a14:m>
                <a:r>
                  <a:rPr lang="en-US" altLang="ja-JP" dirty="0">
                    <a:solidFill>
                      <a:schemeClr val="tx1"/>
                    </a:solidFill>
                  </a:rPr>
                  <a:t>[</a:t>
                </a:r>
                <a:r>
                  <a:rPr lang="en-US" altLang="ja-JP" dirty="0" err="1">
                    <a:solidFill>
                      <a:schemeClr val="tx1"/>
                    </a:solidFill>
                  </a:rPr>
                  <a:t>Ts</a:t>
                </a:r>
                <a:r>
                  <a:rPr lang="en-US" altLang="ja-JP" dirty="0">
                    <a:solidFill>
                      <a:schemeClr val="tx1"/>
                    </a:solidFill>
                  </a:rPr>
                  <a:t>]</a:t>
                </a:r>
                <a:r>
                  <a:rPr lang="ja-JP" altLang="en-US" dirty="0">
                    <a:solidFill>
                      <a:schemeClr val="tx1"/>
                    </a:solidFill>
                  </a:rPr>
                  <a:t>要求する</a:t>
                </a:r>
                <a:endParaRPr lang="en-US" altLang="ja-JP" dirty="0">
                  <a:solidFill>
                    <a:schemeClr val="tx1"/>
                  </a:solidFill>
                </a:endParaRPr>
              </a:p>
              <a:p>
                <a:pPr lvl="2"/>
                <a:r>
                  <a:rPr lang="ja-JP" altLang="en-US" u="sng" dirty="0">
                    <a:solidFill>
                      <a:schemeClr val="tx1"/>
                    </a:solidFill>
                  </a:rPr>
                  <a:t>予算</a:t>
                </a:r>
                <a:r>
                  <a:rPr lang="en-US" altLang="ja-JP" u="sng" dirty="0">
                    <a:solidFill>
                      <a:schemeClr val="tx1"/>
                    </a:solidFill>
                  </a:rPr>
                  <a:t>[</a:t>
                </a:r>
                <a:r>
                  <a:rPr lang="ja-JP" altLang="en-US" u="sng" dirty="0">
                    <a:solidFill>
                      <a:schemeClr val="tx1"/>
                    </a:solidFill>
                  </a:rPr>
                  <a:t>円</a:t>
                </a:r>
                <a:r>
                  <a:rPr lang="en-US" altLang="ja-JP" u="sng" dirty="0">
                    <a:solidFill>
                      <a:schemeClr val="tx1"/>
                    </a:solidFill>
                  </a:rPr>
                  <a:t>]</a:t>
                </a:r>
                <a:r>
                  <a:rPr lang="ja-JP" altLang="en-US" u="sng" dirty="0">
                    <a:solidFill>
                      <a:schemeClr val="tx1"/>
                    </a:solidFill>
                  </a:rPr>
                  <a:t>は合計要求時間と</a:t>
                </a:r>
                <a14:m>
                  <m:oMath xmlns:m="http://schemas.openxmlformats.org/officeDocument/2006/math">
                    <m:r>
                      <a:rPr lang="ja-JP" altLang="en-US" i="1" u="sng" dirty="0">
                        <a:solidFill>
                          <a:schemeClr val="tx1"/>
                        </a:solidFill>
                        <a:latin typeface="Cambria Math" panose="02040503050406030204" pitchFamily="18" charset="0"/>
                      </a:rPr>
                      <m:t>重み</m:t>
                    </m:r>
                    <m:r>
                      <a:rPr lang="en-US" altLang="ja-JP" i="1" u="sng" dirty="0" smtClean="0">
                        <a:solidFill>
                          <a:schemeClr val="tx1"/>
                        </a:solidFill>
                        <a:latin typeface="Cambria Math" panose="02040503050406030204" pitchFamily="18" charset="0"/>
                      </a:rPr>
                      <m:t>[</m:t>
                    </m:r>
                    <m:r>
                      <a:rPr lang="en-US" altLang="ja-JP" b="0" i="1" u="sng" dirty="0" smtClean="0">
                        <a:solidFill>
                          <a:schemeClr val="tx1"/>
                        </a:solidFill>
                        <a:latin typeface="Cambria Math" panose="02040503050406030204" pitchFamily="18" charset="0"/>
                      </a:rPr>
                      <m:t>3</m:t>
                    </m:r>
                    <m:r>
                      <a:rPr lang="en-US" altLang="ja-JP" i="1" u="sng" dirty="0" smtClean="0">
                        <a:solidFill>
                          <a:schemeClr val="tx1"/>
                        </a:solidFill>
                        <a:latin typeface="Cambria Math" panose="02040503050406030204" pitchFamily="18" charset="0"/>
                      </a:rPr>
                      <m:t>.0, 5</m:t>
                    </m:r>
                    <m:r>
                      <a:rPr lang="en-US" altLang="ja-JP" b="0" i="1" u="sng" dirty="0" smtClean="0">
                        <a:solidFill>
                          <a:schemeClr val="tx1"/>
                        </a:solidFill>
                        <a:latin typeface="Cambria Math" panose="02040503050406030204" pitchFamily="18" charset="0"/>
                      </a:rPr>
                      <m:t>.0</m:t>
                    </m:r>
                    <m:r>
                      <a:rPr lang="en-US" altLang="ja-JP" i="1" u="sng" dirty="0" smtClean="0">
                        <a:solidFill>
                          <a:schemeClr val="tx1"/>
                        </a:solidFill>
                        <a:latin typeface="Cambria Math" panose="02040503050406030204" pitchFamily="18" charset="0"/>
                      </a:rPr>
                      <m:t>]</m:t>
                    </m:r>
                  </m:oMath>
                </a14:m>
                <a:r>
                  <a:rPr lang="ja-JP" altLang="en-US" u="sng" dirty="0">
                    <a:solidFill>
                      <a:schemeClr val="tx1"/>
                    </a:solidFill>
                  </a:rPr>
                  <a:t>の積</a:t>
                </a:r>
                <a:r>
                  <a:rPr lang="ja-JP" altLang="en-US" u="sng">
                    <a:solidFill>
                      <a:schemeClr val="tx1"/>
                    </a:solidFill>
                  </a:rPr>
                  <a:t>とする</a:t>
                </a:r>
                <a:endParaRPr lang="en-US" altLang="ja-JP" u="sng" dirty="0">
                  <a:solidFill>
                    <a:schemeClr val="tx1"/>
                  </a:solidFill>
                </a:endParaRPr>
              </a:p>
              <a:p>
                <a:pPr lvl="1"/>
                <a:r>
                  <a:rPr lang="ja-JP" altLang="en-US">
                    <a:solidFill>
                      <a:schemeClr val="tx1"/>
                    </a:solidFill>
                  </a:rPr>
                  <a:t>実験の施行回数はそれぞれ</a:t>
                </a:r>
                <a:r>
                  <a:rPr lang="en-US" altLang="ja-JP" dirty="0">
                    <a:solidFill>
                      <a:schemeClr val="tx1"/>
                    </a:solidFill>
                  </a:rPr>
                  <a:t>10</a:t>
                </a:r>
                <a:r>
                  <a:rPr lang="ja-JP" altLang="en-US">
                    <a:solidFill>
                      <a:schemeClr val="tx1"/>
                    </a:solidFill>
                  </a:rPr>
                  <a:t>回である</a:t>
                </a:r>
                <a:endParaRPr lang="en-US" altLang="ja-JP" dirty="0"/>
              </a:p>
              <a:p>
                <a:r>
                  <a:rPr lang="ja-JP" altLang="en-US" sz="2000"/>
                  <a:t>実験</a:t>
                </a:r>
                <a:r>
                  <a:rPr lang="en-US" altLang="ja-JP" sz="2000" dirty="0"/>
                  <a:t>1</a:t>
                </a:r>
              </a:p>
              <a:p>
                <a:pPr lvl="1"/>
                <a:r>
                  <a:rPr lang="ja-JP" altLang="en-US">
                    <a:solidFill>
                      <a:schemeClr val="tx1"/>
                    </a:solidFill>
                  </a:rPr>
                  <a:t>提供企業数を</a:t>
                </a:r>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=15,20,25</a:t>
                </a:r>
                <a:r>
                  <a:rPr lang="ja-JP" altLang="en-US">
                    <a:solidFill>
                      <a:schemeClr val="tx1"/>
                    </a:solidFill>
                  </a:rPr>
                  <a:t>と変化させる</a:t>
                </a:r>
                <a:endParaRPr lang="en-US" altLang="ja-JP" dirty="0">
                  <a:solidFill>
                    <a:schemeClr val="tx1"/>
                  </a:solidFill>
                </a:endParaRPr>
              </a:p>
              <a:p>
                <a:r>
                  <a:rPr lang="ja-JP" altLang="en-US" sz="2000"/>
                  <a:t>実験</a:t>
                </a:r>
                <a:r>
                  <a:rPr lang="en-US" altLang="ja-JP" sz="2000" dirty="0"/>
                  <a:t>2</a:t>
                </a:r>
              </a:p>
              <a:p>
                <a:pPr lvl="1"/>
                <a:r>
                  <a:rPr lang="ja-JP" altLang="en-US">
                    <a:solidFill>
                      <a:schemeClr val="tx1"/>
                    </a:solidFill>
                  </a:rPr>
                  <a:t>ある</a:t>
                </a:r>
                <a:r>
                  <a:rPr lang="en-US" altLang="ja-JP" dirty="0">
                    <a:solidFill>
                      <a:schemeClr val="tx1"/>
                    </a:solidFill>
                  </a:rPr>
                  <a:t>1</a:t>
                </a:r>
                <a:r>
                  <a:rPr lang="ja-JP" altLang="en-US">
                    <a:solidFill>
                      <a:schemeClr val="tx1"/>
                    </a:solidFill>
                  </a:rPr>
                  <a:t>提供企業のコストの過大申告率を</a:t>
                </a:r>
                <a:r>
                  <a:rPr lang="en-US" altLang="ja-JP" dirty="0">
                    <a:solidFill>
                      <a:schemeClr val="tx1"/>
                    </a:solidFill>
                  </a:rPr>
                  <a:t>0%,10%,20%,30%,40%</a:t>
                </a:r>
                <a:br>
                  <a:rPr lang="en-US" altLang="ja-JP" dirty="0">
                    <a:solidFill>
                      <a:schemeClr val="tx1"/>
                    </a:solidFill>
                  </a:rPr>
                </a:br>
                <a:r>
                  <a:rPr lang="ja-JP" altLang="en-US">
                    <a:solidFill>
                      <a:schemeClr val="tx1"/>
                    </a:solidFill>
                  </a:rPr>
                  <a:t>と変化させる</a:t>
                </a:r>
                <a:endParaRPr lang="en-US" altLang="ja-JP" dirty="0">
                  <a:solidFill>
                    <a:schemeClr val="tx1"/>
                  </a:solidFill>
                </a:endParaRPr>
              </a:p>
              <a:p>
                <a:pPr lvl="1"/>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 =20</a:t>
                </a:r>
                <a:r>
                  <a:rPr lang="ja-JP" altLang="en-US">
                    <a:solidFill>
                      <a:schemeClr val="tx1"/>
                    </a:solidFill>
                  </a:rPr>
                  <a:t>とする</a:t>
                </a:r>
                <a:endParaRPr lang="en-US" altLang="ja-JP" dirty="0"/>
              </a:p>
            </p:txBody>
          </p:sp>
        </mc:Choice>
        <mc:Fallback xmlns="">
          <p:sp>
            <p:nvSpPr>
              <p:cNvPr id="10" name="テキスト プレースホルダー 9"/>
              <p:cNvSpPr>
                <a:spLocks noGrp="1" noRot="1" noChangeAspect="1" noMove="1" noResize="1" noEditPoints="1" noAdjustHandles="1" noChangeArrowheads="1" noChangeShapeType="1" noTextEdit="1"/>
              </p:cNvSpPr>
              <p:nvPr>
                <p:ph type="body" sz="quarter" idx="13"/>
              </p:nvPr>
            </p:nvSpPr>
            <p:spPr>
              <a:xfrm>
                <a:off x="628650" y="733352"/>
                <a:ext cx="8410247" cy="5850328"/>
              </a:xfrm>
              <a:blipFill>
                <a:blip r:embed="rId3"/>
                <a:stretch>
                  <a:fillRect l="-452" t="-434"/>
                </a:stretch>
              </a:blipFill>
            </p:spPr>
            <p:txBody>
              <a:bodyPr/>
              <a:lstStyle/>
              <a:p>
                <a:r>
                  <a:rPr lang="ja-JP" altLang="en-US">
                    <a:noFill/>
                  </a:rPr>
                  <a:t> </a:t>
                </a:r>
              </a:p>
            </p:txBody>
          </p:sp>
        </mc:Fallback>
      </mc:AlternateContent>
      <p:sp>
        <p:nvSpPr>
          <p:cNvPr id="9" name="タイトル 8"/>
          <p:cNvSpPr>
            <a:spLocks noGrp="1"/>
          </p:cNvSpPr>
          <p:nvPr>
            <p:ph type="title"/>
          </p:nvPr>
        </p:nvSpPr>
        <p:spPr/>
        <p:txBody>
          <a:bodyPr/>
          <a:lstStyle/>
          <a:p>
            <a:r>
              <a:rPr kumimoji="1" lang="ja-JP" altLang="en-US" dirty="0"/>
              <a:t>計算機実験（実験条件）</a:t>
            </a:r>
          </a:p>
        </p:txBody>
      </p:sp>
    </p:spTree>
    <p:extLst>
      <p:ext uri="{BB962C8B-B14F-4D97-AF65-F5344CB8AC3E}">
        <p14:creationId xmlns:p14="http://schemas.microsoft.com/office/powerpoint/2010/main" val="3135371872"/>
      </p:ext>
    </p:extLst>
  </p:cSld>
  <p:clrMapOvr>
    <a:masterClrMapping/>
  </p:clrMapOvr>
  <mc:AlternateContent xmlns:mc="http://schemas.openxmlformats.org/markup-compatibility/2006" xmlns:p14="http://schemas.microsoft.com/office/powerpoint/2010/main">
    <mc:Choice Requires="p14">
      <p:transition spd="slow" p14:dur="2000" advTm="59836"/>
    </mc:Choice>
    <mc:Fallback xmlns="">
      <p:transition spd="slow" advTm="598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12C5B-212B-9841-86CD-97DA463DCA87}"/>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5339F39C-EF46-4545-94F8-4A3E66731766}"/>
              </a:ext>
            </a:extLst>
          </p:cNvPr>
          <p:cNvSpPr>
            <a:spLocks noGrp="1"/>
          </p:cNvSpPr>
          <p:nvPr>
            <p:ph type="sldNum" sz="quarter" idx="15"/>
          </p:nvPr>
        </p:nvSpPr>
        <p:spPr/>
        <p:txBody>
          <a:bodyPr/>
          <a:lstStyle/>
          <a:p>
            <a:fld id="{08FC5268-0E06-784C-B5A0-7DE08B3865E8}" type="slidenum">
              <a:rPr lang="ja-JP" altLang="en-US" smtClean="0"/>
              <a:pPr/>
              <a:t>25</a:t>
            </a:fld>
            <a:endParaRPr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6DC3DD04-9DE8-534C-9015-AE07503FD1D8}"/>
                  </a:ext>
                </a:extLst>
              </p:cNvPr>
              <p:cNvSpPr>
                <a:spLocks noGrp="1"/>
              </p:cNvSpPr>
              <p:nvPr>
                <p:ph type="body" sz="quarter" idx="13"/>
              </p:nvPr>
            </p:nvSpPr>
            <p:spPr>
              <a:xfrm>
                <a:off x="628650" y="4397170"/>
                <a:ext cx="8236674" cy="2864260"/>
              </a:xfrm>
            </p:spPr>
            <p:txBody>
              <a:bodyPr/>
              <a:lstStyle/>
              <a:p>
                <a:r>
                  <a:rPr lang="ja-JP" altLang="en-US" sz="2000"/>
                  <a:t>提案手法より従来手法の方が総利益は常に高い結果となった</a:t>
                </a:r>
                <a:endParaRPr lang="en-US" altLang="ja-JP" sz="2000" dirty="0"/>
              </a:p>
              <a:p>
                <a:pPr lvl="1"/>
                <a:r>
                  <a:rPr lang="en-US" altLang="ja-JP" dirty="0">
                    <a:solidFill>
                      <a:schemeClr val="accent2"/>
                    </a:solidFill>
                  </a:rPr>
                  <a:t>Padding Method</a:t>
                </a:r>
                <a:r>
                  <a:rPr lang="ja-JP" altLang="en-US">
                    <a:solidFill>
                      <a:schemeClr val="accent2"/>
                    </a:solidFill>
                  </a:rPr>
                  <a:t>は仮想的な買い手</a:t>
                </a:r>
                <a14:m>
                  <m:oMath xmlns:m="http://schemas.openxmlformats.org/officeDocument/2006/math">
                    <m:r>
                      <a:rPr lang="en-US" altLang="ja-JP" dirty="0" smtClean="0">
                        <a:solidFill>
                          <a:schemeClr val="accent2"/>
                        </a:solidFill>
                        <a:latin typeface="Cambria Math" panose="02040503050406030204" pitchFamily="18" charset="0"/>
                      </a:rPr>
                      <m:t>𝑸</m:t>
                    </m:r>
                  </m:oMath>
                </a14:m>
                <a:r>
                  <a:rPr lang="ja-JP" altLang="en-US">
                    <a:solidFill>
                      <a:schemeClr val="accent2"/>
                    </a:solidFill>
                  </a:rPr>
                  <a:t>を満たす分のリソースが無駄になってしまうから</a:t>
                </a:r>
                <a:endParaRPr lang="en-US" altLang="ja-JP" dirty="0">
                  <a:solidFill>
                    <a:schemeClr val="accent2"/>
                  </a:solidFill>
                </a:endParaRPr>
              </a:p>
            </p:txBody>
          </p:sp>
        </mc:Choice>
        <mc:Fallback xmlns="">
          <p:sp>
            <p:nvSpPr>
              <p:cNvPr id="4" name="テキスト プレースホルダー 3">
                <a:extLst>
                  <a:ext uri="{FF2B5EF4-FFF2-40B4-BE49-F238E27FC236}">
                    <a16:creationId xmlns:a16="http://schemas.microsoft.com/office/drawing/2014/main" id="{6DC3DD04-9DE8-534C-9015-AE07503FD1D8}"/>
                  </a:ext>
                </a:extLst>
              </p:cNvPr>
              <p:cNvSpPr>
                <a:spLocks noGrp="1" noRot="1" noChangeAspect="1" noMove="1" noResize="1" noEditPoints="1" noAdjustHandles="1" noChangeArrowheads="1" noChangeShapeType="1" noTextEdit="1"/>
              </p:cNvSpPr>
              <p:nvPr>
                <p:ph type="body" sz="quarter" idx="13"/>
              </p:nvPr>
            </p:nvSpPr>
            <p:spPr>
              <a:xfrm>
                <a:off x="628650" y="4397170"/>
                <a:ext cx="8236674" cy="2864260"/>
              </a:xfrm>
              <a:blipFill>
                <a:blip r:embed="rId2"/>
                <a:stretch>
                  <a:fillRect l="-616" t="-1762"/>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BA777C06-5DA8-2F47-8176-34E8E6B45B72}"/>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1:</a:t>
            </a:r>
            <a:r>
              <a:rPr lang="ja-JP" altLang="en-US"/>
              <a:t>パレート効率性</a:t>
            </a:r>
            <a:r>
              <a:rPr lang="en-US" altLang="ja-JP" dirty="0"/>
              <a:t>)</a:t>
            </a:r>
            <a:endParaRPr lang="ja-JP" altLang="en-US"/>
          </a:p>
        </p:txBody>
      </p:sp>
      <p:sp>
        <p:nvSpPr>
          <p:cNvPr id="22" name="テキスト ボックス 21">
            <a:extLst>
              <a:ext uri="{FF2B5EF4-FFF2-40B4-BE49-F238E27FC236}">
                <a16:creationId xmlns:a16="http://schemas.microsoft.com/office/drawing/2014/main" id="{55B7CB0E-DC52-174B-9702-A9AEA9D68732}"/>
              </a:ext>
            </a:extLst>
          </p:cNvPr>
          <p:cNvSpPr txBox="1"/>
          <p:nvPr/>
        </p:nvSpPr>
        <p:spPr>
          <a:xfrm>
            <a:off x="1597706" y="1389519"/>
            <a:ext cx="800219" cy="338554"/>
          </a:xfrm>
          <a:prstGeom prst="rect">
            <a:avLst/>
          </a:prstGeom>
          <a:noFill/>
        </p:spPr>
        <p:txBody>
          <a:bodyPr wrap="none" rtlCol="0">
            <a:spAutoFit/>
          </a:bodyPr>
          <a:lstStyle/>
          <a:p>
            <a:r>
              <a:rPr kumimoji="1" lang="ja-JP" altLang="en-US" sz="1600"/>
              <a:t>総利益</a:t>
            </a:r>
          </a:p>
        </p:txBody>
      </p:sp>
      <p:sp>
        <p:nvSpPr>
          <p:cNvPr id="23" name="テキスト ボックス 22">
            <a:extLst>
              <a:ext uri="{FF2B5EF4-FFF2-40B4-BE49-F238E27FC236}">
                <a16:creationId xmlns:a16="http://schemas.microsoft.com/office/drawing/2014/main" id="{8D7F298A-A389-7B40-BACD-1B63A095CEB1}"/>
              </a:ext>
            </a:extLst>
          </p:cNvPr>
          <p:cNvSpPr txBox="1"/>
          <p:nvPr/>
        </p:nvSpPr>
        <p:spPr>
          <a:xfrm>
            <a:off x="2172802" y="3465513"/>
            <a:ext cx="1210588" cy="338554"/>
          </a:xfrm>
          <a:prstGeom prst="rect">
            <a:avLst/>
          </a:prstGeom>
          <a:noFill/>
        </p:spPr>
        <p:txBody>
          <a:bodyPr wrap="none" rtlCol="0">
            <a:spAutoFit/>
          </a:bodyPr>
          <a:lstStyle/>
          <a:p>
            <a:r>
              <a:rPr kumimoji="1" lang="ja-JP" altLang="en-US" sz="1600"/>
              <a:t>提供企業数</a:t>
            </a:r>
          </a:p>
        </p:txBody>
      </p:sp>
      <p:sp>
        <p:nvSpPr>
          <p:cNvPr id="24" name="テキスト ボックス 23">
            <a:extLst>
              <a:ext uri="{FF2B5EF4-FFF2-40B4-BE49-F238E27FC236}">
                <a16:creationId xmlns:a16="http://schemas.microsoft.com/office/drawing/2014/main" id="{1AD90D4D-F87C-B04D-B24A-0388B6DDC1C9}"/>
              </a:ext>
            </a:extLst>
          </p:cNvPr>
          <p:cNvSpPr txBox="1"/>
          <p:nvPr/>
        </p:nvSpPr>
        <p:spPr>
          <a:xfrm>
            <a:off x="3636749" y="4027838"/>
            <a:ext cx="2220480" cy="369332"/>
          </a:xfrm>
          <a:prstGeom prst="rect">
            <a:avLst/>
          </a:prstGeom>
          <a:noFill/>
        </p:spPr>
        <p:txBody>
          <a:bodyPr wrap="none" rtlCol="0">
            <a:spAutoFit/>
          </a:bodyPr>
          <a:lstStyle/>
          <a:p>
            <a:pPr algn="ctr"/>
            <a:r>
              <a:rPr lang="ja-JP" altLang="en-US"/>
              <a:t>図</a:t>
            </a:r>
            <a:r>
              <a:rPr kumimoji="1" lang="en-US" altLang="ja-JP" dirty="0"/>
              <a:t>1.</a:t>
            </a:r>
            <a:r>
              <a:rPr kumimoji="1" lang="ja-JP" altLang="en-US"/>
              <a:t>総利益の平均値</a:t>
            </a:r>
            <a:endParaRPr kumimoji="1" lang="en-US" altLang="ja-JP" dirty="0"/>
          </a:p>
        </p:txBody>
      </p:sp>
      <p:graphicFrame>
        <p:nvGraphicFramePr>
          <p:cNvPr id="13" name="グラフ 12">
            <a:extLst>
              <a:ext uri="{FF2B5EF4-FFF2-40B4-BE49-F238E27FC236}">
                <a16:creationId xmlns:a16="http://schemas.microsoft.com/office/drawing/2014/main" id="{3B2D2A7D-6600-A74A-A9CA-BFB3F71DFD33}"/>
              </a:ext>
            </a:extLst>
          </p:cNvPr>
          <p:cNvGraphicFramePr>
            <a:graphicFrameLocks/>
          </p:cNvGraphicFramePr>
          <p:nvPr>
            <p:extLst>
              <p:ext uri="{D42A27DB-BD31-4B8C-83A1-F6EECF244321}">
                <p14:modId xmlns:p14="http://schemas.microsoft.com/office/powerpoint/2010/main" val="2052046783"/>
              </p:ext>
            </p:extLst>
          </p:nvPr>
        </p:nvGraphicFramePr>
        <p:xfrm>
          <a:off x="2397925" y="1314421"/>
          <a:ext cx="4572000" cy="2768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0918796"/>
      </p:ext>
    </p:extLst>
  </p:cSld>
  <p:clrMapOvr>
    <a:masterClrMapping/>
  </p:clrMapOvr>
  <mc:AlternateContent xmlns:mc="http://schemas.openxmlformats.org/markup-compatibility/2006" xmlns:p14="http://schemas.microsoft.com/office/powerpoint/2010/main">
    <mc:Choice Requires="p14">
      <p:transition spd="slow" p14:dur="2000" advTm="29974"/>
    </mc:Choice>
    <mc:Fallback xmlns="">
      <p:transition spd="slow" advTm="2997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12C5B-212B-9841-86CD-97DA463DCA87}"/>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5339F39C-EF46-4545-94F8-4A3E66731766}"/>
              </a:ext>
            </a:extLst>
          </p:cNvPr>
          <p:cNvSpPr>
            <a:spLocks noGrp="1"/>
          </p:cNvSpPr>
          <p:nvPr>
            <p:ph type="sldNum" sz="quarter" idx="15"/>
          </p:nvPr>
        </p:nvSpPr>
        <p:spPr/>
        <p:txBody>
          <a:bodyPr/>
          <a:lstStyle/>
          <a:p>
            <a:fld id="{08FC5268-0E06-784C-B5A0-7DE08B3865E8}" type="slidenum">
              <a:rPr lang="ja-JP" altLang="en-US" smtClean="0"/>
              <a:pPr/>
              <a:t>26</a:t>
            </a:fld>
            <a:endParaRPr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6DC3DD04-9DE8-534C-9015-AE07503FD1D8}"/>
                  </a:ext>
                </a:extLst>
              </p:cNvPr>
              <p:cNvSpPr>
                <a:spLocks noGrp="1"/>
              </p:cNvSpPr>
              <p:nvPr>
                <p:ph type="body" sz="quarter" idx="13"/>
              </p:nvPr>
            </p:nvSpPr>
            <p:spPr>
              <a:xfrm>
                <a:off x="628649" y="3659747"/>
                <a:ext cx="8515349" cy="2864260"/>
              </a:xfrm>
            </p:spPr>
            <p:txBody>
              <a:bodyPr>
                <a:normAutofit/>
              </a:bodyPr>
              <a:lstStyle/>
              <a:p>
                <a:r>
                  <a:rPr lang="ja-JP" altLang="en-US" sz="2000"/>
                  <a:t>提供企業数が増加すると総利益の減少率が低くなり，両手法の総利益の</a:t>
                </a:r>
                <a:br>
                  <a:rPr lang="en-US" altLang="ja-JP" sz="2000" dirty="0"/>
                </a:br>
                <a:r>
                  <a:rPr lang="ja-JP" altLang="en-US" sz="2000"/>
                  <a:t>差が少なくなっていった</a:t>
                </a:r>
                <a:endParaRPr lang="en-US" altLang="ja-JP" sz="2000" dirty="0"/>
              </a:p>
              <a:p>
                <a:pPr lvl="1"/>
                <a:r>
                  <a:rPr lang="ja-JP" altLang="en-US"/>
                  <a:t>提供企業数が増えると，</a:t>
                </a:r>
                <a:r>
                  <a:rPr lang="ja-JP" altLang="en-US">
                    <a:solidFill>
                      <a:schemeClr val="accent2"/>
                    </a:solidFill>
                  </a:rPr>
                  <a:t>リソースの提供量全体における仮想的な</a:t>
                </a:r>
                <a:br>
                  <a:rPr lang="en-US" altLang="ja-JP" dirty="0">
                    <a:solidFill>
                      <a:schemeClr val="accent2"/>
                    </a:solidFill>
                  </a:rPr>
                </a:br>
                <a:r>
                  <a:rPr lang="ja-JP" altLang="en-US">
                    <a:solidFill>
                      <a:schemeClr val="accent2"/>
                    </a:solidFill>
                  </a:rPr>
                  <a:t>買い手</a:t>
                </a:r>
                <a14:m>
                  <m:oMath xmlns:m="http://schemas.openxmlformats.org/officeDocument/2006/math">
                    <m:r>
                      <a:rPr lang="en-US" altLang="ja-JP" dirty="0">
                        <a:solidFill>
                          <a:schemeClr val="accent2"/>
                        </a:solidFill>
                        <a:latin typeface="Cambria Math" panose="02040503050406030204" pitchFamily="18" charset="0"/>
                      </a:rPr>
                      <m:t>𝑸</m:t>
                    </m:r>
                  </m:oMath>
                </a14:m>
                <a:r>
                  <a:rPr lang="ja-JP" altLang="en-US">
                    <a:solidFill>
                      <a:schemeClr val="accent2"/>
                    </a:solidFill>
                  </a:rPr>
                  <a:t>のリソースの量が少なり，総利益に対する影響が小さく</a:t>
                </a:r>
                <a:br>
                  <a:rPr lang="en-US" altLang="ja-JP" dirty="0">
                    <a:solidFill>
                      <a:schemeClr val="accent2"/>
                    </a:solidFill>
                  </a:rPr>
                </a:br>
                <a:r>
                  <a:rPr lang="ja-JP" altLang="en-US">
                    <a:solidFill>
                      <a:schemeClr val="accent2"/>
                    </a:solidFill>
                  </a:rPr>
                  <a:t>なったから</a:t>
                </a:r>
                <a:endParaRPr lang="en-US" altLang="ja-JP" dirty="0">
                  <a:solidFill>
                    <a:schemeClr val="accent2"/>
                  </a:solidFill>
                </a:endParaRPr>
              </a:p>
              <a:p>
                <a:pPr lvl="1"/>
                <a:endParaRPr lang="en-US" altLang="ja-JP" dirty="0">
                  <a:solidFill>
                    <a:schemeClr val="accent2"/>
                  </a:solidFill>
                </a:endParaRPr>
              </a:p>
              <a:p>
                <a:pPr marL="257175" lvl="1" indent="0">
                  <a:buNone/>
                </a:pPr>
                <a:endParaRPr lang="en-US" altLang="ja-JP" dirty="0">
                  <a:solidFill>
                    <a:schemeClr val="accent2"/>
                  </a:solidFill>
                </a:endParaRPr>
              </a:p>
            </p:txBody>
          </p:sp>
        </mc:Choice>
        <mc:Fallback xmlns="">
          <p:sp>
            <p:nvSpPr>
              <p:cNvPr id="4" name="テキスト プレースホルダー 3">
                <a:extLst>
                  <a:ext uri="{FF2B5EF4-FFF2-40B4-BE49-F238E27FC236}">
                    <a16:creationId xmlns:a16="http://schemas.microsoft.com/office/drawing/2014/main" id="{6DC3DD04-9DE8-534C-9015-AE07503FD1D8}"/>
                  </a:ext>
                </a:extLst>
              </p:cNvPr>
              <p:cNvSpPr>
                <a:spLocks noGrp="1" noRot="1" noChangeAspect="1" noMove="1" noResize="1" noEditPoints="1" noAdjustHandles="1" noChangeArrowheads="1" noChangeShapeType="1" noTextEdit="1"/>
              </p:cNvSpPr>
              <p:nvPr>
                <p:ph type="body" sz="quarter" idx="13"/>
              </p:nvPr>
            </p:nvSpPr>
            <p:spPr>
              <a:xfrm>
                <a:off x="628649" y="3659747"/>
                <a:ext cx="8515349" cy="2864260"/>
              </a:xfrm>
              <a:blipFill>
                <a:blip r:embed="rId2"/>
                <a:stretch>
                  <a:fillRect l="-446" t="-2212" r="-446"/>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BA777C06-5DA8-2F47-8176-34E8E6B45B72}"/>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1:</a:t>
            </a:r>
            <a:r>
              <a:rPr lang="ja-JP" altLang="en-US"/>
              <a:t>総利益の減少率</a:t>
            </a:r>
            <a:r>
              <a:rPr lang="en-US" altLang="ja-JP" dirty="0"/>
              <a:t>)</a:t>
            </a:r>
            <a:endParaRPr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C1FB698-80EF-0042-A1A9-399AD179C958}"/>
                  </a:ext>
                </a:extLst>
              </p:cNvPr>
              <p:cNvSpPr txBox="1"/>
              <p:nvPr/>
            </p:nvSpPr>
            <p:spPr>
              <a:xfrm>
                <a:off x="865554" y="5052608"/>
                <a:ext cx="7731604" cy="369332"/>
              </a:xfrm>
              <a:prstGeom prst="rect">
                <a:avLst/>
              </a:prstGeom>
              <a:noFill/>
            </p:spPr>
            <p:txBody>
              <a:bodyPr wrap="none" rtlCol="0">
                <a:spAutoFit/>
              </a:bodyPr>
              <a:lstStyle/>
              <a:p>
                <a:r>
                  <a:rPr lang="en-US" altLang="ja-JP" b="1" dirty="0"/>
                  <a:t>(</a:t>
                </a:r>
                <a14:m>
                  <m:oMath xmlns:m="http://schemas.openxmlformats.org/officeDocument/2006/math">
                    <m:r>
                      <a:rPr lang="en-US" altLang="ja-JP" b="1" i="1" dirty="0">
                        <a:latin typeface="Cambria Math" panose="02040503050406030204" pitchFamily="18" charset="0"/>
                      </a:rPr>
                      <m:t>𝑸</m:t>
                    </m:r>
                  </m:oMath>
                </a14:m>
                <a:r>
                  <a:rPr lang="ja-JP" altLang="en-US"/>
                  <a:t>はある</a:t>
                </a:r>
                <a:r>
                  <a:rPr lang="en-US" altLang="ja-JP" dirty="0"/>
                  <a:t>1</a:t>
                </a:r>
                <a:r>
                  <a:rPr lang="ja-JP" altLang="en-US"/>
                  <a:t>企業が提供または要求するリソースの最大の時間により定まる</a:t>
                </a:r>
                <a:r>
                  <a:rPr lang="en-US" altLang="ja-JP" dirty="0"/>
                  <a:t>)</a:t>
                </a:r>
                <a:endParaRPr kumimoji="1" lang="ja-JP" altLang="en-US"/>
              </a:p>
            </p:txBody>
          </p:sp>
        </mc:Choice>
        <mc:Fallback xmlns="">
          <p:sp>
            <p:nvSpPr>
              <p:cNvPr id="8" name="テキスト ボックス 7">
                <a:extLst>
                  <a:ext uri="{FF2B5EF4-FFF2-40B4-BE49-F238E27FC236}">
                    <a16:creationId xmlns:a16="http://schemas.microsoft.com/office/drawing/2014/main" id="{3C1FB698-80EF-0042-A1A9-399AD179C958}"/>
                  </a:ext>
                </a:extLst>
              </p:cNvPr>
              <p:cNvSpPr txBox="1">
                <a:spLocks noRot="1" noChangeAspect="1" noMove="1" noResize="1" noEditPoints="1" noAdjustHandles="1" noChangeArrowheads="1" noChangeShapeType="1" noTextEdit="1"/>
              </p:cNvSpPr>
              <p:nvPr/>
            </p:nvSpPr>
            <p:spPr>
              <a:xfrm>
                <a:off x="865554" y="5052608"/>
                <a:ext cx="7731604" cy="369332"/>
              </a:xfrm>
              <a:prstGeom prst="rect">
                <a:avLst/>
              </a:prstGeom>
              <a:blipFill>
                <a:blip r:embed="rId3"/>
                <a:stretch>
                  <a:fillRect l="-492" t="-6667" r="-492"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5B17D39-73E2-864B-A99C-94F29AC5C96A}"/>
              </a:ext>
            </a:extLst>
          </p:cNvPr>
          <p:cNvSpPr txBox="1"/>
          <p:nvPr/>
        </p:nvSpPr>
        <p:spPr>
          <a:xfrm>
            <a:off x="3621116" y="1742192"/>
            <a:ext cx="2220481" cy="369332"/>
          </a:xfrm>
          <a:prstGeom prst="rect">
            <a:avLst/>
          </a:prstGeom>
          <a:noFill/>
        </p:spPr>
        <p:txBody>
          <a:bodyPr wrap="none" rtlCol="0">
            <a:spAutoFit/>
          </a:bodyPr>
          <a:lstStyle/>
          <a:p>
            <a:pPr algn="ctr"/>
            <a:r>
              <a:rPr kumimoji="1" lang="ja-JP" altLang="en-US"/>
              <a:t>表</a:t>
            </a:r>
            <a:r>
              <a:rPr lang="en-US" altLang="ja-JP" dirty="0"/>
              <a:t>2</a:t>
            </a:r>
            <a:r>
              <a:rPr kumimoji="1" lang="en-US" altLang="ja-JP" dirty="0"/>
              <a:t>.</a:t>
            </a:r>
            <a:r>
              <a:rPr kumimoji="1" lang="ja-JP" altLang="en-US"/>
              <a:t>総利益の</a:t>
            </a:r>
            <a:r>
              <a:rPr lang="ja-JP" altLang="en-US"/>
              <a:t>減少率</a:t>
            </a:r>
            <a:endParaRPr kumimoji="1" lang="en-US" altLang="ja-JP" dirty="0"/>
          </a:p>
        </p:txBody>
      </p:sp>
      <p:graphicFrame>
        <p:nvGraphicFramePr>
          <p:cNvPr id="7" name="表 6">
            <a:extLst>
              <a:ext uri="{FF2B5EF4-FFF2-40B4-BE49-F238E27FC236}">
                <a16:creationId xmlns:a16="http://schemas.microsoft.com/office/drawing/2014/main" id="{45CBC37A-2DBA-E84C-B7CC-00D8D5083189}"/>
              </a:ext>
            </a:extLst>
          </p:cNvPr>
          <p:cNvGraphicFramePr>
            <a:graphicFrameLocks noGrp="1"/>
          </p:cNvGraphicFramePr>
          <p:nvPr>
            <p:extLst>
              <p:ext uri="{D42A27DB-BD31-4B8C-83A1-F6EECF244321}">
                <p14:modId xmlns:p14="http://schemas.microsoft.com/office/powerpoint/2010/main" val="3207461400"/>
              </p:ext>
            </p:extLst>
          </p:nvPr>
        </p:nvGraphicFramePr>
        <p:xfrm>
          <a:off x="1481237" y="2078998"/>
          <a:ext cx="6500241" cy="946608"/>
        </p:xfrm>
        <a:graphic>
          <a:graphicData uri="http://schemas.openxmlformats.org/drawingml/2006/table">
            <a:tbl>
              <a:tblPr>
                <a:tableStyleId>{BC89EF96-8CEA-46FF-86C4-4CE0E7609802}</a:tableStyleId>
              </a:tblPr>
              <a:tblGrid>
                <a:gridCol w="1305423">
                  <a:extLst>
                    <a:ext uri="{9D8B030D-6E8A-4147-A177-3AD203B41FA5}">
                      <a16:colId xmlns:a16="http://schemas.microsoft.com/office/drawing/2014/main" val="1782900815"/>
                    </a:ext>
                  </a:extLst>
                </a:gridCol>
                <a:gridCol w="633515">
                  <a:extLst>
                    <a:ext uri="{9D8B030D-6E8A-4147-A177-3AD203B41FA5}">
                      <a16:colId xmlns:a16="http://schemas.microsoft.com/office/drawing/2014/main" val="138391376"/>
                    </a:ext>
                  </a:extLst>
                </a:gridCol>
                <a:gridCol w="1858309">
                  <a:extLst>
                    <a:ext uri="{9D8B030D-6E8A-4147-A177-3AD203B41FA5}">
                      <a16:colId xmlns:a16="http://schemas.microsoft.com/office/drawing/2014/main" val="1286832785"/>
                    </a:ext>
                  </a:extLst>
                </a:gridCol>
                <a:gridCol w="1351497">
                  <a:extLst>
                    <a:ext uri="{9D8B030D-6E8A-4147-A177-3AD203B41FA5}">
                      <a16:colId xmlns:a16="http://schemas.microsoft.com/office/drawing/2014/main" val="3266451050"/>
                    </a:ext>
                  </a:extLst>
                </a:gridCol>
                <a:gridCol w="1351497">
                  <a:extLst>
                    <a:ext uri="{9D8B030D-6E8A-4147-A177-3AD203B41FA5}">
                      <a16:colId xmlns:a16="http://schemas.microsoft.com/office/drawing/2014/main" val="1127499447"/>
                    </a:ext>
                  </a:extLst>
                </a:gridCol>
              </a:tblGrid>
              <a:tr h="338074">
                <a:tc>
                  <a:txBody>
                    <a:bodyPr/>
                    <a:lstStyle/>
                    <a:p>
                      <a:pPr algn="ctr" fontAlgn="ctr"/>
                      <a:r>
                        <a:rPr lang="ja-JP" altLang="en-US" sz="1500" u="none" strike="noStrike">
                          <a:effectLst/>
                        </a:rPr>
                        <a:t>提供者数</a:t>
                      </a:r>
                      <a:endParaRPr lang="ja-JP" altLang="en-US" sz="15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2679" marB="0" anchor="ct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15</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20</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25</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1718109580"/>
                  </a:ext>
                </a:extLst>
              </a:tr>
              <a:tr h="304267">
                <a:tc rowSpan="2">
                  <a:txBody>
                    <a:bodyPr/>
                    <a:lstStyle/>
                    <a:p>
                      <a:pPr algn="ctr" fontAlgn="ctr"/>
                      <a:r>
                        <a:rPr lang="ja-JP" altLang="en-US" sz="1500" u="none" strike="noStrike">
                          <a:effectLst/>
                        </a:rPr>
                        <a:t>減少率</a:t>
                      </a:r>
                      <a:endParaRPr lang="ja-JP" altLang="en-US"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00584" marR="100584" marT="50292" marB="50292" anchor="ctr"/>
                </a:tc>
                <a:tc>
                  <a:txBody>
                    <a:bodyPr/>
                    <a:lstStyle/>
                    <a:p>
                      <a:pPr algn="ctr" fontAlgn="ctr"/>
                      <a:r>
                        <a:rPr lang="en" sz="1500" u="none" strike="noStrike">
                          <a:effectLst/>
                        </a:rPr>
                        <a:t>AVE.</a:t>
                      </a:r>
                      <a:endParaRPr lang="en"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23.3%</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14.5%</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8.5%</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1067941075"/>
                  </a:ext>
                </a:extLst>
              </a:tr>
              <a:tr h="304267">
                <a:tc vMerge="1">
                  <a:txBody>
                    <a:bodyPr/>
                    <a:lstStyle/>
                    <a:p>
                      <a:endParaRPr kumimoji="1" lang="ja-JP" altLang="en-US"/>
                    </a:p>
                  </a:txBody>
                  <a:tcPr/>
                </a:tc>
                <a:tc>
                  <a:txBody>
                    <a:bodyPr/>
                    <a:lstStyle/>
                    <a:p>
                      <a:pPr algn="ctr" fontAlgn="ctr"/>
                      <a:r>
                        <a:rPr lang="en" sz="1500" u="none" strike="noStrike" dirty="0">
                          <a:effectLst/>
                        </a:rPr>
                        <a:t>S.D.</a:t>
                      </a:r>
                      <a:endParaRPr lang="en"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7.3%</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4.8%</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2.7%</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2513638887"/>
                  </a:ext>
                </a:extLst>
              </a:tr>
            </a:tbl>
          </a:graphicData>
        </a:graphic>
      </p:graphicFrame>
      <p:sp>
        <p:nvSpPr>
          <p:cNvPr id="11" name="角丸四角形吹き出し 10">
            <a:extLst>
              <a:ext uri="{FF2B5EF4-FFF2-40B4-BE49-F238E27FC236}">
                <a16:creationId xmlns:a16="http://schemas.microsoft.com/office/drawing/2014/main" id="{385FD1BF-5E37-714B-A670-777983FC2B65}"/>
              </a:ext>
            </a:extLst>
          </p:cNvPr>
          <p:cNvSpPr/>
          <p:nvPr/>
        </p:nvSpPr>
        <p:spPr>
          <a:xfrm>
            <a:off x="5160579" y="923755"/>
            <a:ext cx="3699642" cy="590950"/>
          </a:xfrm>
          <a:prstGeom prst="wedgeRoundRectCallout">
            <a:avLst>
              <a:gd name="adj1" fmla="val -44148"/>
              <a:gd name="adj2" fmla="val 83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提案手法の総利益が</a:t>
            </a:r>
            <a:br>
              <a:rPr lang="en-US" altLang="ja-JP" dirty="0"/>
            </a:br>
            <a:r>
              <a:rPr lang="ja-JP" altLang="en-US"/>
              <a:t>従来手法の総利益より何</a:t>
            </a:r>
            <a:r>
              <a:rPr lang="en-US" altLang="ja-JP" dirty="0"/>
              <a:t>%</a:t>
            </a:r>
            <a:r>
              <a:rPr lang="ja-JP" altLang="en-US"/>
              <a:t>低いか</a:t>
            </a:r>
            <a:endParaRPr kumimoji="1" lang="ja-JP" altLang="en-US"/>
          </a:p>
        </p:txBody>
      </p:sp>
      <p:sp>
        <p:nvSpPr>
          <p:cNvPr id="12" name="テキスト ボックス 11">
            <a:extLst>
              <a:ext uri="{FF2B5EF4-FFF2-40B4-BE49-F238E27FC236}">
                <a16:creationId xmlns:a16="http://schemas.microsoft.com/office/drawing/2014/main" id="{40B667DC-28FD-B243-9A84-BA00B9CC1A9D}"/>
              </a:ext>
            </a:extLst>
          </p:cNvPr>
          <p:cNvSpPr txBox="1"/>
          <p:nvPr/>
        </p:nvSpPr>
        <p:spPr>
          <a:xfrm>
            <a:off x="901766" y="5633545"/>
            <a:ext cx="7340471" cy="646331"/>
          </a:xfrm>
          <a:prstGeom prst="rect">
            <a:avLst/>
          </a:prstGeom>
          <a:noFill/>
          <a:ln>
            <a:solidFill>
              <a:schemeClr val="accent2"/>
            </a:solidFill>
          </a:ln>
        </p:spPr>
        <p:txBody>
          <a:bodyPr wrap="none" rtlCol="0">
            <a:spAutoFit/>
          </a:bodyPr>
          <a:lstStyle/>
          <a:p>
            <a:pPr algn="ctr"/>
            <a:r>
              <a:rPr lang="ja-JP" altLang="en-US">
                <a:solidFill>
                  <a:schemeClr val="accent2"/>
                </a:solidFill>
              </a:rPr>
              <a:t>提案手法は提供者数が多くなるほど総利益の減少分が少なくなり，</a:t>
            </a:r>
            <a:br>
              <a:rPr lang="en-US" altLang="ja-JP" dirty="0">
                <a:solidFill>
                  <a:schemeClr val="accent2"/>
                </a:solidFill>
              </a:rPr>
            </a:br>
            <a:r>
              <a:rPr lang="ja-JP" altLang="en-US">
                <a:solidFill>
                  <a:schemeClr val="accent2"/>
                </a:solidFill>
              </a:rPr>
              <a:t>パレート効率</a:t>
            </a:r>
            <a:r>
              <a:rPr lang="en-US" altLang="ja-JP" dirty="0">
                <a:solidFill>
                  <a:schemeClr val="accent2"/>
                </a:solidFill>
              </a:rPr>
              <a:t>(</a:t>
            </a:r>
            <a:r>
              <a:rPr lang="ja-JP" altLang="en-US">
                <a:solidFill>
                  <a:schemeClr val="accent2"/>
                </a:solidFill>
              </a:rPr>
              <a:t>総利益が最大</a:t>
            </a:r>
            <a:r>
              <a:rPr lang="en-US" altLang="ja-JP" dirty="0">
                <a:solidFill>
                  <a:schemeClr val="accent2"/>
                </a:solidFill>
              </a:rPr>
              <a:t>)</a:t>
            </a:r>
            <a:r>
              <a:rPr lang="ja-JP" altLang="en-US">
                <a:solidFill>
                  <a:schemeClr val="accent2"/>
                </a:solidFill>
              </a:rPr>
              <a:t>な状態に近づく</a:t>
            </a:r>
            <a:endParaRPr lang="en-US" altLang="ja-JP" dirty="0">
              <a:solidFill>
                <a:schemeClr val="accent2"/>
              </a:solidFill>
            </a:endParaRPr>
          </a:p>
        </p:txBody>
      </p:sp>
    </p:spTree>
    <p:extLst>
      <p:ext uri="{BB962C8B-B14F-4D97-AF65-F5344CB8AC3E}">
        <p14:creationId xmlns:p14="http://schemas.microsoft.com/office/powerpoint/2010/main" val="2963565473"/>
      </p:ext>
    </p:extLst>
  </p:cSld>
  <p:clrMapOvr>
    <a:masterClrMapping/>
  </p:clrMapOvr>
  <mc:AlternateContent xmlns:mc="http://schemas.openxmlformats.org/markup-compatibility/2006" xmlns:p14="http://schemas.microsoft.com/office/powerpoint/2010/main">
    <mc:Choice Requires="p14">
      <p:transition spd="slow" p14:dur="2000" advTm="60444"/>
    </mc:Choice>
    <mc:Fallback xmlns="">
      <p:transition spd="slow" advTm="6044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DC94526-5189-DC41-BD13-594AB6A7B25F}"/>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71FAD8B-63E3-A44F-B646-688FB96A1E0D}"/>
              </a:ext>
            </a:extLst>
          </p:cNvPr>
          <p:cNvSpPr>
            <a:spLocks noGrp="1"/>
          </p:cNvSpPr>
          <p:nvPr>
            <p:ph type="sldNum" sz="quarter" idx="15"/>
          </p:nvPr>
        </p:nvSpPr>
        <p:spPr/>
        <p:txBody>
          <a:bodyPr/>
          <a:lstStyle/>
          <a:p>
            <a:fld id="{08FC5268-0E06-784C-B5A0-7DE08B3865E8}" type="slidenum">
              <a:rPr kumimoji="1" lang="ja-JP" altLang="en-US" smtClean="0"/>
              <a:t>27</a:t>
            </a:fld>
            <a:endParaRPr kumimoji="1" lang="ja-JP" altLang="en-US"/>
          </a:p>
        </p:txBody>
      </p:sp>
      <p:sp>
        <p:nvSpPr>
          <p:cNvPr id="6" name="テキスト プレースホルダー 5">
            <a:extLst>
              <a:ext uri="{FF2B5EF4-FFF2-40B4-BE49-F238E27FC236}">
                <a16:creationId xmlns:a16="http://schemas.microsoft.com/office/drawing/2014/main" id="{CAFA2A22-92B4-3545-9234-E7F4CEF43772}"/>
              </a:ext>
            </a:extLst>
          </p:cNvPr>
          <p:cNvSpPr>
            <a:spLocks noGrp="1"/>
          </p:cNvSpPr>
          <p:nvPr>
            <p:ph type="body" sz="quarter" idx="13"/>
          </p:nvPr>
        </p:nvSpPr>
        <p:spPr>
          <a:xfrm>
            <a:off x="628649" y="4975991"/>
            <a:ext cx="8420757" cy="1548016"/>
          </a:xfrm>
        </p:spPr>
        <p:txBody>
          <a:bodyPr>
            <a:normAutofit/>
          </a:bodyPr>
          <a:lstStyle/>
          <a:p>
            <a:r>
              <a:rPr kumimoji="1" lang="en-US" altLang="ja-JP" sz="1800" dirty="0"/>
              <a:t>1</a:t>
            </a:r>
            <a:r>
              <a:rPr kumimoji="1" lang="ja-JP" altLang="en-US" sz="1800"/>
              <a:t>企業あたりの利益は従来手法のが高い</a:t>
            </a:r>
            <a:endParaRPr kumimoji="1" lang="en-US" altLang="ja-JP" sz="1800" dirty="0"/>
          </a:p>
          <a:p>
            <a:r>
              <a:rPr lang="ja-JP" altLang="en-US" sz="1800" u="sng">
                <a:uFill>
                  <a:solidFill>
                    <a:schemeClr val="accent4">
                      <a:lumMod val="75000"/>
                    </a:schemeClr>
                  </a:solidFill>
                </a:uFill>
              </a:rPr>
              <a:t>提案手法は過大申告によって利益を上げることが可能となっている</a:t>
            </a:r>
            <a:endParaRPr lang="en-US" altLang="ja-JP" sz="1800" u="sng" dirty="0">
              <a:uFill>
                <a:solidFill>
                  <a:schemeClr val="accent4">
                    <a:lumMod val="75000"/>
                  </a:schemeClr>
                </a:solidFill>
              </a:uFill>
            </a:endParaRPr>
          </a:p>
          <a:p>
            <a:r>
              <a:rPr lang="ja-JP" altLang="en-US" sz="1800" u="sng">
                <a:uFill>
                  <a:solidFill>
                    <a:schemeClr val="accent1"/>
                  </a:solidFill>
                </a:uFill>
              </a:rPr>
              <a:t>従来手法は過大申告率が</a:t>
            </a:r>
            <a:r>
              <a:rPr lang="en-US" altLang="ja-JP" sz="1800" u="sng" dirty="0">
                <a:uFill>
                  <a:solidFill>
                    <a:schemeClr val="accent1"/>
                  </a:solidFill>
                </a:uFill>
              </a:rPr>
              <a:t>0%</a:t>
            </a:r>
            <a:r>
              <a:rPr lang="ja-JP" altLang="en-US" sz="1800" u="sng">
                <a:uFill>
                  <a:solidFill>
                    <a:schemeClr val="accent1"/>
                  </a:solidFill>
                </a:uFill>
              </a:rPr>
              <a:t>のとき</a:t>
            </a:r>
            <a:r>
              <a:rPr lang="en-US" altLang="ja-JP" sz="1800" u="sng" dirty="0">
                <a:uFill>
                  <a:solidFill>
                    <a:schemeClr val="accent1"/>
                  </a:solidFill>
                </a:uFill>
              </a:rPr>
              <a:t>,</a:t>
            </a:r>
            <a:r>
              <a:rPr lang="ja-JP" altLang="en-US" sz="1800" u="sng">
                <a:uFill>
                  <a:solidFill>
                    <a:schemeClr val="accent1"/>
                  </a:solidFill>
                </a:uFill>
              </a:rPr>
              <a:t>つまり正直にコストを申告した時利益は</a:t>
            </a:r>
            <a:br>
              <a:rPr lang="en-US" altLang="ja-JP" sz="1800" u="sng" dirty="0">
                <a:uFill>
                  <a:solidFill>
                    <a:schemeClr val="accent1"/>
                  </a:solidFill>
                </a:uFill>
              </a:rPr>
            </a:br>
            <a:r>
              <a:rPr lang="ja-JP" altLang="en-US" sz="1800" u="sng">
                <a:uFill>
                  <a:solidFill>
                    <a:schemeClr val="accent1"/>
                  </a:solidFill>
                </a:uFill>
              </a:rPr>
              <a:t>最大となっている</a:t>
            </a:r>
          </a:p>
          <a:p>
            <a:endParaRPr lang="ja-JP" altLang="en-US" sz="1800" b="1"/>
          </a:p>
          <a:p>
            <a:endParaRPr kumimoji="1" lang="ja-JP" altLang="en-US" sz="1800"/>
          </a:p>
        </p:txBody>
      </p:sp>
      <p:sp>
        <p:nvSpPr>
          <p:cNvPr id="4" name="タイトル 3">
            <a:extLst>
              <a:ext uri="{FF2B5EF4-FFF2-40B4-BE49-F238E27FC236}">
                <a16:creationId xmlns:a16="http://schemas.microsoft.com/office/drawing/2014/main" id="{D75AB21E-A8D7-1D43-8D32-715C6D73F78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7" name="テキスト ボックス 6">
            <a:extLst>
              <a:ext uri="{FF2B5EF4-FFF2-40B4-BE49-F238E27FC236}">
                <a16:creationId xmlns:a16="http://schemas.microsoft.com/office/drawing/2014/main" id="{5C3161C3-1872-6D45-87CF-3EA21573FE32}"/>
              </a:ext>
            </a:extLst>
          </p:cNvPr>
          <p:cNvSpPr txBox="1"/>
          <p:nvPr/>
        </p:nvSpPr>
        <p:spPr>
          <a:xfrm>
            <a:off x="2964359" y="4454519"/>
            <a:ext cx="5347939" cy="369332"/>
          </a:xfrm>
          <a:prstGeom prst="rect">
            <a:avLst/>
          </a:prstGeom>
          <a:noFill/>
        </p:spPr>
        <p:txBody>
          <a:bodyPr wrap="none" rtlCol="0">
            <a:spAutoFit/>
          </a:bodyPr>
          <a:lstStyle/>
          <a:p>
            <a:r>
              <a:rPr lang="ja-JP" altLang="en-US"/>
              <a:t>図</a:t>
            </a:r>
            <a:r>
              <a:rPr lang="en-US" altLang="ja-JP" dirty="0"/>
              <a:t>2</a:t>
            </a:r>
            <a:r>
              <a:rPr kumimoji="1" lang="en-US" altLang="ja-JP" dirty="0"/>
              <a:t>.</a:t>
            </a:r>
            <a:r>
              <a:rPr lang="ja-JP" altLang="en-US"/>
              <a:t>提供側</a:t>
            </a:r>
            <a:r>
              <a:rPr kumimoji="1" lang="ja-JP" altLang="en-US"/>
              <a:t>の過大申告を行う</a:t>
            </a:r>
            <a:r>
              <a:rPr kumimoji="1" lang="en-US" altLang="ja-JP" dirty="0"/>
              <a:t>1</a:t>
            </a:r>
            <a:r>
              <a:rPr kumimoji="1" lang="ja-JP" altLang="en-US"/>
              <a:t>企業の</a:t>
            </a:r>
            <a:r>
              <a:rPr lang="ja-JP" altLang="en-US"/>
              <a:t>利益の平均値</a:t>
            </a:r>
            <a:endParaRPr kumimoji="1" lang="ja-JP" altLang="en-US"/>
          </a:p>
        </p:txBody>
      </p:sp>
      <p:sp>
        <p:nvSpPr>
          <p:cNvPr id="8" name="角丸四角形吹き出し 7">
            <a:extLst>
              <a:ext uri="{FF2B5EF4-FFF2-40B4-BE49-F238E27FC236}">
                <a16:creationId xmlns:a16="http://schemas.microsoft.com/office/drawing/2014/main" id="{1778C2CD-C114-2F43-AEF8-CF75E1EC230C}"/>
              </a:ext>
            </a:extLst>
          </p:cNvPr>
          <p:cNvSpPr/>
          <p:nvPr/>
        </p:nvSpPr>
        <p:spPr>
          <a:xfrm>
            <a:off x="131117" y="4193841"/>
            <a:ext cx="2558789" cy="684647"/>
          </a:xfrm>
          <a:prstGeom prst="wedgeRoundRectCallout">
            <a:avLst>
              <a:gd name="adj1" fmla="val 35352"/>
              <a:gd name="adj2" fmla="val -6222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a:t>
            </a:r>
            <a:r>
              <a:rPr kumimoji="1" lang="ja-JP" altLang="en-US" sz="1600"/>
              <a:t>のとき</a:t>
            </a:r>
            <a:endParaRPr kumimoji="1" lang="en-US" altLang="ja-JP" sz="1600" dirty="0"/>
          </a:p>
          <a:p>
            <a:pPr algn="ctr"/>
            <a:r>
              <a:rPr kumimoji="1" lang="ja-JP" altLang="en-US" sz="1600"/>
              <a:t>真のコスト</a:t>
            </a:r>
            <a:r>
              <a:rPr lang="ja-JP" altLang="en-US" sz="1600"/>
              <a:t>が</a:t>
            </a:r>
            <a:r>
              <a:rPr lang="en-US" altLang="ja-JP" sz="1600" dirty="0"/>
              <a:t>1</a:t>
            </a:r>
            <a:r>
              <a:rPr lang="ja-JP" altLang="en-US" sz="1600"/>
              <a:t>なのに</a:t>
            </a:r>
            <a:endParaRPr lang="en-US" altLang="ja-JP" sz="1600" dirty="0"/>
          </a:p>
          <a:p>
            <a:pPr algn="ctr"/>
            <a:r>
              <a:rPr lang="en-US" altLang="ja-JP" sz="1600" dirty="0"/>
              <a:t>1.1</a:t>
            </a:r>
            <a:r>
              <a:rPr lang="ja-JP" altLang="en-US" sz="1600"/>
              <a:t>と申告する</a:t>
            </a:r>
            <a:endParaRPr kumimoji="1" lang="ja-JP" altLang="en-US" sz="1600"/>
          </a:p>
        </p:txBody>
      </p:sp>
      <p:sp>
        <p:nvSpPr>
          <p:cNvPr id="9" name="テキスト ボックス 8">
            <a:extLst>
              <a:ext uri="{FF2B5EF4-FFF2-40B4-BE49-F238E27FC236}">
                <a16:creationId xmlns:a16="http://schemas.microsoft.com/office/drawing/2014/main" id="{EAA36B81-C2A0-0349-95F0-16CB3FCB3F04}"/>
              </a:ext>
            </a:extLst>
          </p:cNvPr>
          <p:cNvSpPr txBox="1"/>
          <p:nvPr/>
        </p:nvSpPr>
        <p:spPr>
          <a:xfrm>
            <a:off x="1394678" y="1134912"/>
            <a:ext cx="595035" cy="338554"/>
          </a:xfrm>
          <a:prstGeom prst="rect">
            <a:avLst/>
          </a:prstGeom>
          <a:noFill/>
        </p:spPr>
        <p:txBody>
          <a:bodyPr wrap="none" rtlCol="0">
            <a:spAutoFit/>
          </a:bodyPr>
          <a:lstStyle/>
          <a:p>
            <a:r>
              <a:rPr kumimoji="1" lang="ja-JP" altLang="en-US" sz="1600"/>
              <a:t>利益</a:t>
            </a:r>
          </a:p>
        </p:txBody>
      </p:sp>
      <p:sp>
        <p:nvSpPr>
          <p:cNvPr id="10" name="テキスト ボックス 9">
            <a:extLst>
              <a:ext uri="{FF2B5EF4-FFF2-40B4-BE49-F238E27FC236}">
                <a16:creationId xmlns:a16="http://schemas.microsoft.com/office/drawing/2014/main" id="{BF3188C2-930D-1946-98D0-5180EFC82638}"/>
              </a:ext>
            </a:extLst>
          </p:cNvPr>
          <p:cNvSpPr txBox="1"/>
          <p:nvPr/>
        </p:nvSpPr>
        <p:spPr>
          <a:xfrm>
            <a:off x="1835837" y="3832947"/>
            <a:ext cx="1210588" cy="338554"/>
          </a:xfrm>
          <a:prstGeom prst="rect">
            <a:avLst/>
          </a:prstGeom>
          <a:noFill/>
        </p:spPr>
        <p:txBody>
          <a:bodyPr wrap="none" rtlCol="0">
            <a:spAutoFit/>
          </a:bodyPr>
          <a:lstStyle/>
          <a:p>
            <a:r>
              <a:rPr kumimoji="1" lang="ja-JP" altLang="en-US" sz="1600"/>
              <a:t>過大申告率</a:t>
            </a:r>
          </a:p>
        </p:txBody>
      </p:sp>
      <p:graphicFrame>
        <p:nvGraphicFramePr>
          <p:cNvPr id="11" name="グラフ 10">
            <a:extLst>
              <a:ext uri="{FF2B5EF4-FFF2-40B4-BE49-F238E27FC236}">
                <a16:creationId xmlns:a16="http://schemas.microsoft.com/office/drawing/2014/main" id="{BEAB5B2A-6C2F-654F-A411-BB2227295814}"/>
              </a:ext>
            </a:extLst>
          </p:cNvPr>
          <p:cNvGraphicFramePr>
            <a:graphicFrameLocks/>
          </p:cNvGraphicFramePr>
          <p:nvPr>
            <p:extLst>
              <p:ext uri="{D42A27DB-BD31-4B8C-83A1-F6EECF244321}">
                <p14:modId xmlns:p14="http://schemas.microsoft.com/office/powerpoint/2010/main" val="3630010979"/>
              </p:ext>
            </p:extLst>
          </p:nvPr>
        </p:nvGraphicFramePr>
        <p:xfrm>
          <a:off x="2295696" y="867232"/>
          <a:ext cx="5689600" cy="3619500"/>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ボックス 12">
            <a:extLst>
              <a:ext uri="{FF2B5EF4-FFF2-40B4-BE49-F238E27FC236}">
                <a16:creationId xmlns:a16="http://schemas.microsoft.com/office/drawing/2014/main" id="{13A0CAE1-F339-7F4E-9816-BF3E81F1DD1D}"/>
              </a:ext>
            </a:extLst>
          </p:cNvPr>
          <p:cNvSpPr txBox="1"/>
          <p:nvPr/>
        </p:nvSpPr>
        <p:spPr>
          <a:xfrm>
            <a:off x="1522928" y="6168669"/>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sp>
        <p:nvSpPr>
          <p:cNvPr id="14" name="角丸四角形 13">
            <a:extLst>
              <a:ext uri="{FF2B5EF4-FFF2-40B4-BE49-F238E27FC236}">
                <a16:creationId xmlns:a16="http://schemas.microsoft.com/office/drawing/2014/main" id="{DD2A19E5-92E2-9F41-B40C-DEBDC1C4B2EE}"/>
              </a:ext>
            </a:extLst>
          </p:cNvPr>
          <p:cNvSpPr/>
          <p:nvPr/>
        </p:nvSpPr>
        <p:spPr>
          <a:xfrm>
            <a:off x="2900821" y="2483354"/>
            <a:ext cx="588654" cy="132899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1619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68F64AE5-FE5F-5844-A505-687F905E2EBB}"/>
              </a:ext>
            </a:extLst>
          </p:cNvPr>
          <p:cNvSpPr>
            <a:spLocks noGrp="1"/>
          </p:cNvSpPr>
          <p:nvPr>
            <p:ph type="body" sz="quarter" idx="13"/>
          </p:nvPr>
        </p:nvSpPr>
        <p:spPr>
          <a:xfrm>
            <a:off x="628648" y="1256057"/>
            <a:ext cx="8515351" cy="4004555"/>
          </a:xfrm>
        </p:spPr>
        <p:txBody>
          <a:bodyPr lIns="90000">
            <a:normAutofit/>
          </a:bodyPr>
          <a:lstStyle/>
          <a:p>
            <a:pPr>
              <a:lnSpc>
                <a:spcPct val="110000"/>
              </a:lnSpc>
            </a:pPr>
            <a:r>
              <a:rPr lang="ja-JP" altLang="en-US" sz="2000"/>
              <a:t>クラウドソースドマニュファクチャリング環境下において，耐戦略性を満たすダブルオークションに基づくリソース配分手法の提案を行い，計算機実験により従来手法</a:t>
            </a:r>
            <a:r>
              <a:rPr lang="en-US" altLang="ja-JP" sz="2000" dirty="0"/>
              <a:t>[7]</a:t>
            </a:r>
            <a:r>
              <a:rPr lang="ja-JP" altLang="en-US" sz="2000"/>
              <a:t>の手法との比較を行った</a:t>
            </a:r>
            <a:endParaRPr lang="en-US" altLang="ja-JP" sz="2000" dirty="0"/>
          </a:p>
          <a:p>
            <a:pPr>
              <a:lnSpc>
                <a:spcPct val="100000"/>
              </a:lnSpc>
            </a:pPr>
            <a:r>
              <a:rPr lang="ja-JP" altLang="en-US" sz="2000"/>
              <a:t>提案手法の総利益が従来手法より減少してしまうが</a:t>
            </a:r>
            <a:r>
              <a:rPr lang="ja-JP" altLang="en-US" sz="2000">
                <a:solidFill>
                  <a:schemeClr val="accent2"/>
                </a:solidFill>
                <a:uFill>
                  <a:solidFill>
                    <a:schemeClr val="accent2"/>
                  </a:solidFill>
                </a:uFill>
              </a:rPr>
              <a:t>提供企業数が増加するほど総利益が最大の状態に近くことが示唆された</a:t>
            </a:r>
            <a:endParaRPr lang="en-US" altLang="ja-JP" sz="2000" dirty="0">
              <a:solidFill>
                <a:schemeClr val="accent2"/>
              </a:solidFill>
            </a:endParaRPr>
          </a:p>
          <a:p>
            <a:pPr>
              <a:lnSpc>
                <a:spcPct val="130000"/>
              </a:lnSpc>
            </a:pPr>
            <a:r>
              <a:rPr lang="ja-JP" altLang="en-US" sz="2000"/>
              <a:t>提案手法は従来手法では満たせなかった</a:t>
            </a:r>
            <a:r>
              <a:rPr lang="ja-JP" altLang="en-US" sz="2000">
                <a:solidFill>
                  <a:schemeClr val="accent2"/>
                </a:solidFill>
              </a:rPr>
              <a:t>耐戦略性を満たす</a:t>
            </a:r>
            <a:r>
              <a:rPr lang="ja-JP" altLang="en-US" sz="2000"/>
              <a:t>ことができた</a:t>
            </a:r>
            <a:endParaRPr lang="en-US" altLang="ja-JP" sz="2000" dirty="0"/>
          </a:p>
          <a:p>
            <a:r>
              <a:rPr lang="ja-JP" altLang="en-US" sz="2000"/>
              <a:t>総利益の最大化を求める為の</a:t>
            </a:r>
            <a:r>
              <a:rPr lang="ja-JP" altLang="en-US" sz="2000">
                <a:solidFill>
                  <a:schemeClr val="accent2"/>
                </a:solidFill>
                <a:uFill>
                  <a:solidFill>
                    <a:schemeClr val="accent2"/>
                  </a:solidFill>
                </a:uFill>
              </a:rPr>
              <a:t>真の評価値を引き出すことができる</a:t>
            </a:r>
            <a:r>
              <a:rPr lang="ja-JP" altLang="en-US" sz="2000"/>
              <a:t>オークションを提案することができた</a:t>
            </a:r>
            <a:endParaRPr lang="en-US" altLang="ja-JP" sz="2000" dirty="0"/>
          </a:p>
          <a:p>
            <a:r>
              <a:rPr lang="ja-JP" altLang="en-US" sz="2000"/>
              <a:t>提案手法は，特に</a:t>
            </a:r>
            <a:r>
              <a:rPr lang="ja-JP" altLang="en-US" sz="2000">
                <a:solidFill>
                  <a:schemeClr val="accent2"/>
                </a:solidFill>
                <a:uFill>
                  <a:solidFill>
                    <a:schemeClr val="accent2"/>
                  </a:solidFill>
                </a:uFill>
              </a:rPr>
              <a:t>提供企業数が多い場合有効な手法であると考える</a:t>
            </a:r>
            <a:endParaRPr lang="en-US" altLang="ja-JP" sz="1800" dirty="0">
              <a:solidFill>
                <a:schemeClr val="accent2"/>
              </a:solidFill>
              <a:uFill>
                <a:solidFill>
                  <a:schemeClr val="accent2"/>
                </a:solidFill>
              </a:uFill>
            </a:endParaRPr>
          </a:p>
          <a:p>
            <a:pPr lvl="1"/>
            <a:endParaRPr lang="en-US" altLang="ja-JP" sz="1600" dirty="0"/>
          </a:p>
          <a:p>
            <a:endParaRPr kumimoji="1" lang="ja-JP" altLang="en-US" sz="1800"/>
          </a:p>
        </p:txBody>
      </p:sp>
      <p:sp>
        <p:nvSpPr>
          <p:cNvPr id="8" name="テキスト プレースホルダー 7">
            <a:extLst>
              <a:ext uri="{FF2B5EF4-FFF2-40B4-BE49-F238E27FC236}">
                <a16:creationId xmlns:a16="http://schemas.microsoft.com/office/drawing/2014/main" id="{7F3060F6-BBA8-BF4A-B368-4C79501099B3}"/>
              </a:ext>
            </a:extLst>
          </p:cNvPr>
          <p:cNvSpPr>
            <a:spLocks noGrp="1"/>
          </p:cNvSpPr>
          <p:nvPr>
            <p:ph type="body" sz="quarter" idx="14"/>
          </p:nvPr>
        </p:nvSpPr>
        <p:spPr>
          <a:xfrm>
            <a:off x="628649" y="597231"/>
            <a:ext cx="7886700" cy="663824"/>
          </a:xfrm>
        </p:spPr>
        <p:txBody>
          <a:bodyPr>
            <a:normAutofit/>
          </a:bodyPr>
          <a:lstStyle/>
          <a:p>
            <a:r>
              <a:rPr lang="ja-JP" altLang="en-US" sz="2400"/>
              <a:t>まとめ</a:t>
            </a:r>
            <a:endParaRPr lang="en-US" altLang="ja-JP" sz="2400" dirty="0"/>
          </a:p>
        </p:txBody>
      </p:sp>
      <p:sp>
        <p:nvSpPr>
          <p:cNvPr id="9" name="テキスト プレースホルダー 8">
            <a:extLst>
              <a:ext uri="{FF2B5EF4-FFF2-40B4-BE49-F238E27FC236}">
                <a16:creationId xmlns:a16="http://schemas.microsoft.com/office/drawing/2014/main" id="{E14BB305-C669-7546-A7E4-A0B8F4E90B8D}"/>
              </a:ext>
            </a:extLst>
          </p:cNvPr>
          <p:cNvSpPr>
            <a:spLocks noGrp="1"/>
          </p:cNvSpPr>
          <p:nvPr>
            <p:ph type="body" sz="quarter" idx="15"/>
          </p:nvPr>
        </p:nvSpPr>
        <p:spPr>
          <a:xfrm>
            <a:off x="628651" y="5163208"/>
            <a:ext cx="7886700" cy="1600201"/>
          </a:xfrm>
        </p:spPr>
        <p:txBody>
          <a:bodyPr>
            <a:normAutofit/>
          </a:bodyPr>
          <a:lstStyle/>
          <a:p>
            <a:r>
              <a:rPr kumimoji="1" lang="ja-JP" altLang="en-US" sz="2000"/>
              <a:t>オークション主催者の利益の考慮</a:t>
            </a:r>
            <a:endParaRPr kumimoji="1" lang="en-US" altLang="ja-JP" sz="2000" dirty="0"/>
          </a:p>
          <a:p>
            <a:pPr lvl="1"/>
            <a:r>
              <a:rPr lang="ja-JP" altLang="en-US" sz="1800">
                <a:solidFill>
                  <a:schemeClr val="tx1"/>
                </a:solidFill>
              </a:rPr>
              <a:t>今回</a:t>
            </a:r>
            <a:r>
              <a:rPr lang="en-US" altLang="ja-JP" sz="1800" dirty="0">
                <a:solidFill>
                  <a:schemeClr val="tx1"/>
                </a:solidFill>
              </a:rPr>
              <a:t>Padding Method</a:t>
            </a:r>
            <a:r>
              <a:rPr lang="ja-JP" altLang="en-US" sz="1800">
                <a:solidFill>
                  <a:schemeClr val="tx1"/>
                </a:solidFill>
              </a:rPr>
              <a:t>において支払いの合計の差と報酬の合計の差としたが，それでいいのかさらなる検討を行う</a:t>
            </a:r>
            <a:endParaRPr lang="en-US" altLang="ja-JP" sz="1800" dirty="0">
              <a:solidFill>
                <a:schemeClr val="tx1"/>
              </a:solidFill>
            </a:endParaRPr>
          </a:p>
          <a:p>
            <a:pPr lvl="1"/>
            <a:r>
              <a:rPr lang="ja-JP" altLang="en-US" sz="1800">
                <a:solidFill>
                  <a:schemeClr val="tx1"/>
                </a:solidFill>
              </a:rPr>
              <a:t>従来手法においてもどのようにオークション主催者の利益を考慮すべきか検討する</a:t>
            </a:r>
            <a:endParaRPr lang="en-US" altLang="ja-JP" sz="1800" dirty="0">
              <a:solidFill>
                <a:schemeClr val="tx1"/>
              </a:solidFill>
            </a:endParaRPr>
          </a:p>
          <a:p>
            <a:endParaRPr kumimoji="1" lang="en-US" altLang="ja-JP" sz="2000" dirty="0"/>
          </a:p>
        </p:txBody>
      </p:sp>
      <p:sp>
        <p:nvSpPr>
          <p:cNvPr id="10" name="テキスト プレースホルダー 9">
            <a:extLst>
              <a:ext uri="{FF2B5EF4-FFF2-40B4-BE49-F238E27FC236}">
                <a16:creationId xmlns:a16="http://schemas.microsoft.com/office/drawing/2014/main" id="{2C3EACAD-7BBE-E345-B446-45FD13A30AD6}"/>
              </a:ext>
            </a:extLst>
          </p:cNvPr>
          <p:cNvSpPr>
            <a:spLocks noGrp="1"/>
          </p:cNvSpPr>
          <p:nvPr>
            <p:ph type="body" sz="quarter" idx="16"/>
          </p:nvPr>
        </p:nvSpPr>
        <p:spPr>
          <a:xfrm>
            <a:off x="628651" y="4604406"/>
            <a:ext cx="7886700" cy="549275"/>
          </a:xfrm>
        </p:spPr>
        <p:txBody>
          <a:bodyPr>
            <a:normAutofit/>
          </a:bodyPr>
          <a:lstStyle/>
          <a:p>
            <a:r>
              <a:rPr lang="ja-JP" altLang="en-US" sz="2400"/>
              <a:t>今後の方針</a:t>
            </a:r>
            <a:endParaRPr lang="en-US" altLang="ja-JP" sz="2400" dirty="0"/>
          </a:p>
        </p:txBody>
      </p:sp>
      <p:sp>
        <p:nvSpPr>
          <p:cNvPr id="2" name="フッター プレースホルダー 1">
            <a:extLst>
              <a:ext uri="{FF2B5EF4-FFF2-40B4-BE49-F238E27FC236}">
                <a16:creationId xmlns:a16="http://schemas.microsoft.com/office/drawing/2014/main" id="{51C1C7D1-A725-7F44-9D09-369D5EB88937}"/>
              </a:ext>
            </a:extLst>
          </p:cNvPr>
          <p:cNvSpPr>
            <a:spLocks noGrp="1"/>
          </p:cNvSpPr>
          <p:nvPr>
            <p:ph type="ftr" sz="quarter" idx="17"/>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E3D5AFE-D60B-D144-AB14-09206497556C}"/>
              </a:ext>
            </a:extLst>
          </p:cNvPr>
          <p:cNvSpPr>
            <a:spLocks noGrp="1"/>
          </p:cNvSpPr>
          <p:nvPr>
            <p:ph type="sldNum" sz="quarter" idx="18"/>
          </p:nvPr>
        </p:nvSpPr>
        <p:spPr/>
        <p:txBody>
          <a:bodyPr/>
          <a:lstStyle/>
          <a:p>
            <a:fld id="{08FC5268-0E06-784C-B5A0-7DE08B3865E8}" type="slidenum">
              <a:rPr kumimoji="1" lang="ja-JP" altLang="en-US" smtClean="0"/>
              <a:t>28</a:t>
            </a:fld>
            <a:endParaRPr kumimoji="1" lang="ja-JP" altLang="en-US"/>
          </a:p>
        </p:txBody>
      </p:sp>
      <p:sp>
        <p:nvSpPr>
          <p:cNvPr id="6" name="タイトル 5">
            <a:extLst>
              <a:ext uri="{FF2B5EF4-FFF2-40B4-BE49-F238E27FC236}">
                <a16:creationId xmlns:a16="http://schemas.microsoft.com/office/drawing/2014/main" id="{C1B0C032-94CA-F44D-80BF-590563D33F6A}"/>
              </a:ext>
            </a:extLst>
          </p:cNvPr>
          <p:cNvSpPr>
            <a:spLocks noGrp="1"/>
          </p:cNvSpPr>
          <p:nvPr>
            <p:ph type="title"/>
          </p:nvPr>
        </p:nvSpPr>
        <p:spPr/>
        <p:txBody>
          <a:bodyPr>
            <a:normAutofit/>
          </a:bodyPr>
          <a:lstStyle/>
          <a:p>
            <a:r>
              <a:rPr kumimoji="1" lang="ja-JP" altLang="en-US"/>
              <a:t>まとめと</a:t>
            </a:r>
            <a:r>
              <a:rPr lang="ja-JP" altLang="en-US"/>
              <a:t>今後の課題</a:t>
            </a:r>
            <a:endParaRPr kumimoji="1" lang="ja-JP" altLang="en-US"/>
          </a:p>
        </p:txBody>
      </p:sp>
    </p:spTree>
    <p:extLst>
      <p:ext uri="{BB962C8B-B14F-4D97-AF65-F5344CB8AC3E}">
        <p14:creationId xmlns:p14="http://schemas.microsoft.com/office/powerpoint/2010/main" val="3965758547"/>
      </p:ext>
    </p:extLst>
  </p:cSld>
  <p:clrMapOvr>
    <a:masterClrMapping/>
  </p:clrMapOvr>
  <mc:AlternateContent xmlns:mc="http://schemas.openxmlformats.org/markup-compatibility/2006" xmlns:p14="http://schemas.microsoft.com/office/powerpoint/2010/main">
    <mc:Choice Requires="p14">
      <p:transition spd="slow" p14:dur="2000" advTm="3483"/>
    </mc:Choice>
    <mc:Fallback xmlns="">
      <p:transition spd="slow" advTm="3483"/>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角丸四角形吹き出し 18">
                <a:extLst>
                  <a:ext uri="{FF2B5EF4-FFF2-40B4-BE49-F238E27FC236}">
                    <a16:creationId xmlns:a16="http://schemas.microsoft.com/office/drawing/2014/main" id="{C0F474F6-1346-244E-AFA2-D10247C8344E}"/>
                  </a:ext>
                </a:extLst>
              </p:cNvPr>
              <p:cNvSpPr/>
              <p:nvPr/>
            </p:nvSpPr>
            <p:spPr>
              <a:xfrm>
                <a:off x="350027" y="4444555"/>
                <a:ext cx="7358151" cy="942259"/>
              </a:xfrm>
              <a:prstGeom prst="wedgeRoundRectCallout">
                <a:avLst>
                  <a:gd name="adj1" fmla="val -1315"/>
                  <a:gd name="adj2" fmla="val -2532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𝑝𝑎</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𝑗</m:t>
                        </m:r>
                      </m:sub>
                    </m:sSub>
                  </m:oMath>
                </a14:m>
                <a:r>
                  <a:rPr lang="ja-JP" altLang="en-US" dirty="0">
                    <a:latin typeface="Cambria Math" panose="02040503050406030204" pitchFamily="18" charset="0"/>
                  </a:rPr>
                  <a:t>は</a:t>
                </a:r>
                <a:r>
                  <a:rPr lang="ja-JP" altLang="en-US">
                    <a:latin typeface="Cambria Math" panose="02040503050406030204" pitchFamily="18" charset="0"/>
                  </a:rPr>
                  <a:t>自分の評価値と関わらずに決まる</a:t>
                </a:r>
                <a:endParaRPr lang="en-US" altLang="ja-JP"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𝑣</m:t>
                        </m:r>
                      </m:e>
                      <m:sub>
                        <m:r>
                          <a:rPr lang="en-US" altLang="ja-JP" i="1" dirty="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r>
                      <a:rPr lang="en-US" altLang="ja-JP" i="1" dirty="0">
                        <a:latin typeface="Cambria Math" panose="02040503050406030204" pitchFamily="18" charset="0"/>
                      </a:rPr>
                      <m:t> </m:t>
                    </m:r>
                    <m:r>
                      <a:rPr lang="ja-JP" altLang="en-US" i="1" dirty="0" smtClean="0">
                        <a:latin typeface="Cambria Math" panose="02040503050406030204" pitchFamily="18" charset="0"/>
                      </a:rPr>
                      <m:t>を</m:t>
                    </m:r>
                    <m:sSub>
                      <m:sSubPr>
                        <m:ctrlPr>
                          <a:rPr lang="en-US" altLang="ja-JP" b="0" i="1" dirty="0" smtClean="0">
                            <a:latin typeface="Cambria Math" panose="02040503050406030204" pitchFamily="18" charset="0"/>
                          </a:rPr>
                        </m:ctrlPr>
                      </m:sSubPr>
                      <m:e>
                        <m:r>
                          <a:rPr lang="en-US" altLang="ja-JP" i="1" dirty="0" smtClean="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sub>
                    </m:sSub>
                    <m:r>
                      <a:rPr lang="en-US" altLang="ja-JP" b="0" i="1" dirty="0" smtClean="0">
                        <a:latin typeface="Cambria Math" panose="02040503050406030204" pitchFamily="18" charset="0"/>
                      </a:rPr>
                      <m:t>&gt;</m:t>
                    </m:r>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a:latin typeface="Cambria Math" panose="02040503050406030204" pitchFamily="18" charset="0"/>
                  </a:rPr>
                  <a:t>の範囲でを変化させても支払い価格は</a:t>
                </a:r>
                <a14:m>
                  <m:oMath xmlns:m="http://schemas.openxmlformats.org/officeDocument/2006/math">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dirty="0">
                    <a:latin typeface="Cambria Math" panose="02040503050406030204" pitchFamily="18" charset="0"/>
                  </a:rPr>
                  <a:t>である</a:t>
                </a:r>
                <a:endParaRPr lang="en-US" altLang="ja-JP"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𝑣</m:t>
                        </m:r>
                      </m:e>
                      <m:sub>
                        <m:r>
                          <a:rPr lang="en-US" altLang="ja-JP" i="1" dirty="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r>
                      <a:rPr lang="en-US" altLang="ja-JP" i="1" dirty="0">
                        <a:latin typeface="Cambria Math" panose="02040503050406030204" pitchFamily="18" charset="0"/>
                      </a:rPr>
                      <m:t> </m:t>
                    </m:r>
                    <m:r>
                      <a:rPr lang="ja-JP" altLang="en-US" i="1" dirty="0">
                        <a:latin typeface="Cambria Math" panose="02040503050406030204" pitchFamily="18" charset="0"/>
                      </a:rPr>
                      <m:t>を</m:t>
                    </m:r>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a:t>より低い値を申告してしまうと割当てが変わる</a:t>
                </a:r>
                <a:endParaRPr lang="en-US" altLang="ja-JP" dirty="0"/>
              </a:p>
            </p:txBody>
          </p:sp>
        </mc:Choice>
        <mc:Fallback xmlns="">
          <p:sp>
            <p:nvSpPr>
              <p:cNvPr id="19" name="角丸四角形吹き出し 18">
                <a:extLst>
                  <a:ext uri="{FF2B5EF4-FFF2-40B4-BE49-F238E27FC236}">
                    <a16:creationId xmlns:a16="http://schemas.microsoft.com/office/drawing/2014/main" id="{C0F474F6-1346-244E-AFA2-D10247C8344E}"/>
                  </a:ext>
                </a:extLst>
              </p:cNvPr>
              <p:cNvSpPr>
                <a:spLocks noRot="1" noChangeAspect="1" noMove="1" noResize="1" noEditPoints="1" noAdjustHandles="1" noChangeArrowheads="1" noChangeShapeType="1" noTextEdit="1"/>
              </p:cNvSpPr>
              <p:nvPr/>
            </p:nvSpPr>
            <p:spPr>
              <a:xfrm>
                <a:off x="350027" y="4444555"/>
                <a:ext cx="7358151" cy="942259"/>
              </a:xfrm>
              <a:prstGeom prst="wedgeRoundRectCallout">
                <a:avLst>
                  <a:gd name="adj1" fmla="val -1315"/>
                  <a:gd name="adj2" fmla="val -253251"/>
                  <a:gd name="adj3" fmla="val 16667"/>
                </a:avLst>
              </a:prstGeom>
              <a:blipFill>
                <a:blip r:embed="rId4"/>
                <a:stretch>
                  <a:fillRect b="-2643"/>
                </a:stretch>
              </a:blipFill>
            </p:spPr>
            <p:txBody>
              <a:bodyPr/>
              <a:lstStyle/>
              <a:p>
                <a:r>
                  <a:rPr lang="ja-JP" altLang="en-US">
                    <a:noFill/>
                  </a:rPr>
                  <a:t> </a:t>
                </a:r>
              </a:p>
            </p:txBody>
          </p:sp>
        </mc:Fallback>
      </mc:AlternateContent>
      <p:sp>
        <p:nvSpPr>
          <p:cNvPr id="2" name="フッター プレースホルダー 1">
            <a:extLst>
              <a:ext uri="{FF2B5EF4-FFF2-40B4-BE49-F238E27FC236}">
                <a16:creationId xmlns:a16="http://schemas.microsoft.com/office/drawing/2014/main" id="{D925FC7C-F15E-3746-B150-82BF8E100ED8}"/>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69954AC-8E30-D746-BD16-54A18161245E}"/>
              </a:ext>
            </a:extLst>
          </p:cNvPr>
          <p:cNvSpPr>
            <a:spLocks noGrp="1"/>
          </p:cNvSpPr>
          <p:nvPr>
            <p:ph type="sldNum" sz="quarter" idx="11"/>
          </p:nvPr>
        </p:nvSpPr>
        <p:spPr/>
        <p:txBody>
          <a:bodyPr/>
          <a:lstStyle/>
          <a:p>
            <a:fld id="{08FC5268-0E06-784C-B5A0-7DE08B3865E8}" type="slidenum">
              <a:rPr kumimoji="1" lang="ja-JP" altLang="en-US" smtClean="0"/>
              <a:t>29</a:t>
            </a:fld>
            <a:endParaRPr kumimoji="1" lang="ja-JP" altLang="en-US"/>
          </a:p>
        </p:txBody>
      </p:sp>
      <p:sp>
        <p:nvSpPr>
          <p:cNvPr id="4" name="タイトル 3">
            <a:extLst>
              <a:ext uri="{FF2B5EF4-FFF2-40B4-BE49-F238E27FC236}">
                <a16:creationId xmlns:a16="http://schemas.microsoft.com/office/drawing/2014/main" id="{905E60E7-E966-C848-BFC7-119E7CCDC177}"/>
              </a:ext>
            </a:extLst>
          </p:cNvPr>
          <p:cNvSpPr>
            <a:spLocks noGrp="1"/>
          </p:cNvSpPr>
          <p:nvPr>
            <p:ph type="title"/>
          </p:nvPr>
        </p:nvSpPr>
        <p:spPr/>
        <p:txBody>
          <a:bodyPr/>
          <a:lstStyle/>
          <a:p>
            <a:r>
              <a:rPr lang="ja-JP" altLang="en-US"/>
              <a:t>支払いの決定</a:t>
            </a:r>
            <a:r>
              <a:rPr lang="en-US" altLang="ja-JP" dirty="0"/>
              <a:t>(</a:t>
            </a:r>
            <a:r>
              <a:rPr lang="ja-JP" altLang="en-US"/>
              <a:t>耐戦略性について</a:t>
            </a:r>
            <a:r>
              <a:rPr lang="en-US" altLang="ja-JP" dirty="0"/>
              <a:t>)</a:t>
            </a:r>
            <a:endParaRPr kumimoji="1" lang="ja-JP" altLang="en-US"/>
          </a:p>
        </p:txBody>
      </p:sp>
      <p:sp>
        <p:nvSpPr>
          <p:cNvPr id="5" name="正方形/長方形 4">
            <a:extLst>
              <a:ext uri="{FF2B5EF4-FFF2-40B4-BE49-F238E27FC236}">
                <a16:creationId xmlns:a16="http://schemas.microsoft.com/office/drawing/2014/main" id="{2F48B10B-3FB9-8046-BE07-02668AB1E65F}"/>
              </a:ext>
            </a:extLst>
          </p:cNvPr>
          <p:cNvSpPr/>
          <p:nvPr/>
        </p:nvSpPr>
        <p:spPr>
          <a:xfrm>
            <a:off x="628650" y="2796203"/>
            <a:ext cx="4034672" cy="499621"/>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0C138E7-FD95-6C4F-B7D3-860544E0376B}"/>
              </a:ext>
            </a:extLst>
          </p:cNvPr>
          <p:cNvSpPr/>
          <p:nvPr/>
        </p:nvSpPr>
        <p:spPr>
          <a:xfrm>
            <a:off x="4663322" y="2796204"/>
            <a:ext cx="3044857" cy="4996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F5944BA-9EA9-9144-8E9B-771E266DF75E}"/>
              </a:ext>
            </a:extLst>
          </p:cNvPr>
          <p:cNvSpPr/>
          <p:nvPr/>
        </p:nvSpPr>
        <p:spPr>
          <a:xfrm>
            <a:off x="2645986" y="1373121"/>
            <a:ext cx="5062192" cy="4996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E5B91EE2-E52C-7F47-8ABE-62F788D84F78}"/>
              </a:ext>
            </a:extLst>
          </p:cNvPr>
          <p:cNvCxnSpPr>
            <a:cxnSpLocks/>
          </p:cNvCxnSpPr>
          <p:nvPr/>
        </p:nvCxnSpPr>
        <p:spPr>
          <a:xfrm>
            <a:off x="628650" y="3605669"/>
            <a:ext cx="7079528"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C761C27-7027-F148-9DF8-CF974D3B255A}"/>
                  </a:ext>
                </a:extLst>
              </p:cNvPr>
              <p:cNvSpPr txBox="1"/>
              <p:nvPr/>
            </p:nvSpPr>
            <p:spPr>
              <a:xfrm>
                <a:off x="3032485" y="1995116"/>
                <a:ext cx="1385740"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𝑝𝑎</m:t>
                      </m:r>
                      <m:sSub>
                        <m:sSubPr>
                          <m:ctrlPr>
                            <a:rPr kumimoji="1" lang="en-US" altLang="ja-JP" b="0" i="1" smtClean="0">
                              <a:solidFill>
                                <a:schemeClr val="accent2"/>
                              </a:solidFill>
                              <a:latin typeface="Cambria Math" panose="02040503050406030204" pitchFamily="18" charset="0"/>
                            </a:rPr>
                          </m:ctrlPr>
                        </m:sSubPr>
                        <m:e>
                          <m:r>
                            <a:rPr kumimoji="1" lang="en-US" altLang="ja-JP" b="0" i="1" smtClean="0">
                              <a:solidFill>
                                <a:schemeClr val="accent2"/>
                              </a:solidFill>
                              <a:latin typeface="Cambria Math" panose="02040503050406030204" pitchFamily="18" charset="0"/>
                            </a:rPr>
                            <m:t>𝑦</m:t>
                          </m:r>
                        </m:e>
                        <m:sub>
                          <m:r>
                            <a:rPr kumimoji="1" lang="en-US" altLang="ja-JP" b="0" i="1" smtClean="0">
                              <a:solidFill>
                                <a:schemeClr val="accent2"/>
                              </a:solidFill>
                              <a:latin typeface="Cambria Math" panose="02040503050406030204" pitchFamily="18" charset="0"/>
                            </a:rPr>
                            <m:t>𝑗</m:t>
                          </m:r>
                        </m:sub>
                      </m:sSub>
                    </m:oMath>
                  </m:oMathPara>
                </a14:m>
                <a:endParaRPr kumimoji="1" lang="ja-JP" altLang="en-US">
                  <a:solidFill>
                    <a:schemeClr val="accent2"/>
                  </a:solidFill>
                </a:endParaRPr>
              </a:p>
            </p:txBody>
          </p:sp>
        </mc:Choice>
        <mc:Fallback xmlns="">
          <p:sp>
            <p:nvSpPr>
              <p:cNvPr id="11" name="テキスト ボックス 10">
                <a:extLst>
                  <a:ext uri="{FF2B5EF4-FFF2-40B4-BE49-F238E27FC236}">
                    <a16:creationId xmlns:a16="http://schemas.microsoft.com/office/drawing/2014/main" id="{FC761C27-7027-F148-9DF8-CF974D3B255A}"/>
                  </a:ext>
                </a:extLst>
              </p:cNvPr>
              <p:cNvSpPr txBox="1">
                <a:spLocks noRot="1" noChangeAspect="1" noMove="1" noResize="1" noEditPoints="1" noAdjustHandles="1" noChangeArrowheads="1" noChangeShapeType="1" noTextEdit="1"/>
              </p:cNvSpPr>
              <p:nvPr/>
            </p:nvSpPr>
            <p:spPr>
              <a:xfrm>
                <a:off x="3032485" y="1995116"/>
                <a:ext cx="1385740" cy="391646"/>
              </a:xfrm>
              <a:prstGeom prst="rect">
                <a:avLst/>
              </a:prstGeom>
              <a:blipFill>
                <a:blip r:embed="rId5"/>
                <a:stretch>
                  <a:fillRect b="-6250"/>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421A1965-3E82-8F48-81B6-E9F83B840A89}"/>
              </a:ext>
            </a:extLst>
          </p:cNvPr>
          <p:cNvCxnSpPr>
            <a:cxnSpLocks/>
            <a:endCxn id="5" idx="2"/>
          </p:cNvCxnSpPr>
          <p:nvPr/>
        </p:nvCxnSpPr>
        <p:spPr>
          <a:xfrm>
            <a:off x="2645986" y="1373121"/>
            <a:ext cx="0" cy="1922703"/>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22FEA1-DF10-E64E-8EE7-0895F665D3E5}"/>
              </a:ext>
            </a:extLst>
          </p:cNvPr>
          <p:cNvCxnSpPr>
            <a:cxnSpLocks/>
          </p:cNvCxnSpPr>
          <p:nvPr/>
        </p:nvCxnSpPr>
        <p:spPr>
          <a:xfrm>
            <a:off x="4663322" y="1373121"/>
            <a:ext cx="0" cy="1922705"/>
          </a:xfrm>
          <a:prstGeom prst="line">
            <a:avLst/>
          </a:prstGeom>
          <a:ln w="19050">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937F5D6-3711-184A-8431-85D10995610D}"/>
                  </a:ext>
                </a:extLst>
              </p:cNvPr>
              <p:cNvSpPr txBox="1"/>
              <p:nvPr/>
            </p:nvSpPr>
            <p:spPr>
              <a:xfrm>
                <a:off x="437677" y="2859973"/>
                <a:ext cx="4416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b="1" i="1">
                          <a:latin typeface="Cambria Math" panose="02040503050406030204" pitchFamily="18" charset="0"/>
                        </a:rPr>
                        <m:t>𝑰</m:t>
                      </m:r>
                      <m:r>
                        <a:rPr lang="en-US" altLang="ja-JP" i="1">
                          <a:latin typeface="Cambria Math" panose="02040503050406030204" pitchFamily="18" charset="0"/>
                        </a:rPr>
                        <m:t>,</m:t>
                      </m:r>
                      <m:r>
                        <a:rPr lang="en-US" altLang="ja-JP" b="1" i="1">
                          <a:latin typeface="Cambria Math" panose="02040503050406030204" pitchFamily="18" charset="0"/>
                        </a:rPr>
                        <m:t>𝑱</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𝑸</m:t>
                      </m:r>
                      <m:r>
                        <a:rPr lang="en-US" altLang="ja-JP" i="1">
                          <a:latin typeface="Cambria Math" panose="02040503050406030204" pitchFamily="18" charset="0"/>
                          <a:ea typeface="Cambria Math" panose="02040503050406030204" pitchFamily="18" charset="0"/>
                        </a:rPr>
                        <m:t>)</m:t>
                      </m:r>
                    </m:oMath>
                  </m:oMathPara>
                </a14:m>
                <a:endParaRPr lang="ja-JP" altLang="en-US">
                  <a:latin typeface="Source Han Sans JP" panose="020B0500000000000000" pitchFamily="34" charset="-128"/>
                  <a:ea typeface="Source Han Sans JP" panose="020B0500000000000000" pitchFamily="34" charset="-128"/>
                </a:endParaRPr>
              </a:p>
            </p:txBody>
          </p:sp>
        </mc:Choice>
        <mc:Fallback xmlns="">
          <p:sp>
            <p:nvSpPr>
              <p:cNvPr id="15" name="テキスト ボックス 14">
                <a:extLst>
                  <a:ext uri="{FF2B5EF4-FFF2-40B4-BE49-F238E27FC236}">
                    <a16:creationId xmlns:a16="http://schemas.microsoft.com/office/drawing/2014/main" id="{D937F5D6-3711-184A-8431-85D10995610D}"/>
                  </a:ext>
                </a:extLst>
              </p:cNvPr>
              <p:cNvSpPr txBox="1">
                <a:spLocks noRot="1" noChangeAspect="1" noMove="1" noResize="1" noEditPoints="1" noAdjustHandles="1" noChangeArrowheads="1" noChangeShapeType="1" noTextEdit="1"/>
              </p:cNvSpPr>
              <p:nvPr/>
            </p:nvSpPr>
            <p:spPr>
              <a:xfrm>
                <a:off x="437677" y="2859973"/>
                <a:ext cx="4416616" cy="369332"/>
              </a:xfrm>
              <a:prstGeom prst="rect">
                <a:avLst/>
              </a:prstGeom>
              <a:blipFill>
                <a:blip r:embed="rId6"/>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1FF6316-9975-BC41-BE47-C8CB67631D3B}"/>
                  </a:ext>
                </a:extLst>
              </p:cNvPr>
              <p:cNvSpPr txBox="1"/>
              <p:nvPr/>
            </p:nvSpPr>
            <p:spPr>
              <a:xfrm>
                <a:off x="1447022" y="3214023"/>
                <a:ext cx="2397927"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D1FF6316-9975-BC41-BE47-C8CB67631D3B}"/>
                  </a:ext>
                </a:extLst>
              </p:cNvPr>
              <p:cNvSpPr txBox="1">
                <a:spLocks noRot="1" noChangeAspect="1" noMove="1" noResize="1" noEditPoints="1" noAdjustHandles="1" noChangeArrowheads="1" noChangeShapeType="1" noTextEdit="1"/>
              </p:cNvSpPr>
              <p:nvPr/>
            </p:nvSpPr>
            <p:spPr>
              <a:xfrm>
                <a:off x="1447022" y="3214023"/>
                <a:ext cx="2397927" cy="391646"/>
              </a:xfrm>
              <a:prstGeom prst="rect">
                <a:avLst/>
              </a:prstGeom>
              <a:blipFill>
                <a:blip r:embed="rId7"/>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FC972C5-D551-CB4C-9295-96E8173E6E94}"/>
                  </a:ext>
                </a:extLst>
              </p:cNvPr>
              <p:cNvSpPr txBox="1"/>
              <p:nvPr/>
            </p:nvSpPr>
            <p:spPr>
              <a:xfrm>
                <a:off x="3725355" y="2856252"/>
                <a:ext cx="4983785"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𝑉</m:t>
                      </m:r>
                      <m:d>
                        <m:dPr>
                          <m:ctrlPr>
                            <a:rPr lang="en-US" altLang="ja-JP" i="1">
                              <a:latin typeface="Cambria Math" panose="02040503050406030204" pitchFamily="18" charset="0"/>
                            </a:rPr>
                          </m:ctrlPr>
                        </m:dPr>
                        <m:e>
                          <m:r>
                            <a:rPr lang="en-US" altLang="ja-JP" b="1" i="1">
                              <a:latin typeface="Cambria Math" panose="02040503050406030204" pitchFamily="18" charset="0"/>
                            </a:rPr>
                            <m:t>𝑰</m:t>
                          </m:r>
                          <m:r>
                            <a:rPr lang="en-US" altLang="ja-JP" i="1">
                              <a:latin typeface="Cambria Math" panose="02040503050406030204" pitchFamily="18" charset="0"/>
                            </a:rPr>
                            <m:t>,</m:t>
                          </m:r>
                          <m:r>
                            <a:rPr lang="en-US" altLang="ja-JP" b="1" i="1">
                              <a:latin typeface="Cambria Math" panose="02040503050406030204" pitchFamily="18" charset="0"/>
                            </a:rPr>
                            <m:t>𝑱</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𝑸</m:t>
                          </m:r>
                        </m:e>
                      </m:d>
                      <m:r>
                        <a:rPr lang="en-US" altLang="ja-JP" b="0" i="1" smtClean="0">
                          <a:latin typeface="Cambria Math" panose="02040503050406030204" pitchFamily="18" charset="0"/>
                          <a:ea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sub>
                      </m:sSub>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7FC972C5-D551-CB4C-9295-96E8173E6E94}"/>
                  </a:ext>
                </a:extLst>
              </p:cNvPr>
              <p:cNvSpPr txBox="1">
                <a:spLocks noRot="1" noChangeAspect="1" noMove="1" noResize="1" noEditPoints="1" noAdjustHandles="1" noChangeArrowheads="1" noChangeShapeType="1" noTextEdit="1"/>
              </p:cNvSpPr>
              <p:nvPr/>
            </p:nvSpPr>
            <p:spPr>
              <a:xfrm>
                <a:off x="3725355" y="2856252"/>
                <a:ext cx="4983785" cy="391646"/>
              </a:xfrm>
              <a:prstGeom prst="rect">
                <a:avLst/>
              </a:prstGeom>
              <a:blipFill>
                <a:blip r:embed="rId8"/>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A98B1E1-3694-524A-8380-0657EEC552B2}"/>
                  </a:ext>
                </a:extLst>
              </p:cNvPr>
              <p:cNvSpPr txBox="1"/>
              <p:nvPr/>
            </p:nvSpPr>
            <p:spPr>
              <a:xfrm>
                <a:off x="2101003" y="1425476"/>
                <a:ext cx="676432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1" i="1" smtClean="0">
                          <a:latin typeface="Cambria Math" panose="02040503050406030204" pitchFamily="18" charset="0"/>
                        </a:rPr>
                        <m:t>𝑰</m:t>
                      </m:r>
                      <m:r>
                        <a:rPr lang="en-US" altLang="ja-JP" b="0" i="1" smtClean="0">
                          <a:latin typeface="Cambria Math" panose="02040503050406030204" pitchFamily="18" charset="0"/>
                        </a:rPr>
                        <m:t>,</m:t>
                      </m:r>
                      <m:r>
                        <a:rPr lang="en-US" altLang="ja-JP" b="1" i="1" smtClean="0">
                          <a:latin typeface="Cambria Math" panose="02040503050406030204" pitchFamily="18" charset="0"/>
                        </a:rPr>
                        <m:t>𝑱</m:t>
                      </m:r>
                      <m:r>
                        <a:rPr lang="en-US" altLang="ja-JP" b="0" i="1" smtClean="0">
                          <a:latin typeface="Cambria Math" panose="02040503050406030204" pitchFamily="18" charset="0"/>
                          <a:ea typeface="Cambria Math" panose="02040503050406030204" pitchFamily="18" charset="0"/>
                        </a:rPr>
                        <m:t>∖</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𝑗</m:t>
                          </m:r>
                        </m:e>
                      </m:d>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𝑸</m:t>
                      </m:r>
                      <m:r>
                        <a:rPr lang="en-US" altLang="ja-JP" b="0" i="1" smtClean="0">
                          <a:latin typeface="Cambria Math" panose="02040503050406030204" pitchFamily="18" charset="0"/>
                          <a:ea typeface="Cambria Math" panose="02040503050406030204" pitchFamily="18" charset="0"/>
                        </a:rPr>
                        <m:t>)</m:t>
                      </m:r>
                    </m:oMath>
                  </m:oMathPara>
                </a14:m>
                <a:endParaRPr kumimoji="1" lang="ja-JP" altLang="en-US">
                  <a:latin typeface="Source Han Sans JP" panose="020B0500000000000000" pitchFamily="34" charset="-128"/>
                  <a:ea typeface="Source Han Sans JP" panose="020B0500000000000000" pitchFamily="34" charset="-128"/>
                </a:endParaRPr>
              </a:p>
            </p:txBody>
          </p:sp>
        </mc:Choice>
        <mc:Fallback xmlns="">
          <p:sp>
            <p:nvSpPr>
              <p:cNvPr id="18" name="テキスト ボックス 17">
                <a:extLst>
                  <a:ext uri="{FF2B5EF4-FFF2-40B4-BE49-F238E27FC236}">
                    <a16:creationId xmlns:a16="http://schemas.microsoft.com/office/drawing/2014/main" id="{EA98B1E1-3694-524A-8380-0657EEC552B2}"/>
                  </a:ext>
                </a:extLst>
              </p:cNvPr>
              <p:cNvSpPr txBox="1">
                <a:spLocks noRot="1" noChangeAspect="1" noMove="1" noResize="1" noEditPoints="1" noAdjustHandles="1" noChangeArrowheads="1" noChangeShapeType="1" noTextEdit="1"/>
              </p:cNvSpPr>
              <p:nvPr/>
            </p:nvSpPr>
            <p:spPr>
              <a:xfrm>
                <a:off x="2101003" y="1425476"/>
                <a:ext cx="6764321" cy="369332"/>
              </a:xfrm>
              <a:prstGeom prst="rect">
                <a:avLst/>
              </a:prstGeom>
              <a:blipFill>
                <a:blip r:embed="rId9"/>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63744E4-5885-854B-A325-49EE651F100B}"/>
                  </a:ext>
                </a:extLst>
              </p:cNvPr>
              <p:cNvSpPr txBox="1"/>
              <p:nvPr/>
            </p:nvSpPr>
            <p:spPr>
              <a:xfrm>
                <a:off x="628650" y="5602489"/>
                <a:ext cx="7956024" cy="668645"/>
              </a:xfrm>
              <a:prstGeom prst="rect">
                <a:avLst/>
              </a:prstGeom>
              <a:noFill/>
              <a:ln>
                <a:solidFill>
                  <a:schemeClr val="accent2"/>
                </a:solidFill>
              </a:ln>
            </p:spPr>
            <p:txBody>
              <a:bodyPr wrap="none" rtlCol="0">
                <a:spAutoFit/>
              </a:bodyPr>
              <a:lstStyle/>
              <a:p>
                <a14:m>
                  <m:oMath xmlns:m="http://schemas.openxmlformats.org/officeDocument/2006/math">
                    <m:r>
                      <a:rPr kumimoji="1" lang="en-US" altLang="ja-JP" i="1" dirty="0" smtClean="0">
                        <a:latin typeface="Cambria Math" panose="02040503050406030204" pitchFamily="18" charset="0"/>
                      </a:rPr>
                      <m:t>𝑝𝑎</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𝑦</m:t>
                        </m:r>
                      </m:e>
                      <m:sub>
                        <m:r>
                          <a:rPr kumimoji="1" lang="en-US" altLang="ja-JP" i="1" dirty="0" smtClean="0">
                            <a:latin typeface="Cambria Math" panose="02040503050406030204" pitchFamily="18" charset="0"/>
                          </a:rPr>
                          <m:t>𝑗</m:t>
                        </m:r>
                      </m:sub>
                    </m:sSub>
                  </m:oMath>
                </a14:m>
                <a:r>
                  <a:rPr kumimoji="1" lang="ja-JP" altLang="en-US"/>
                  <a:t>はこのオークションで勝者となれる最小の価格となっており，</a:t>
                </a:r>
                <a:br>
                  <a:rPr kumimoji="1" lang="en-US" altLang="ja-JP" dirty="0"/>
                </a:br>
                <a:r>
                  <a:rPr kumimoji="1" lang="ja-JP" altLang="en-US"/>
                  <a:t>正直な評価値を申告を行うことが支配戦略となっている</a:t>
                </a:r>
                <a:r>
                  <a:rPr kumimoji="1" lang="en-US" altLang="ja-JP" dirty="0"/>
                  <a:t>(</a:t>
                </a:r>
                <a:r>
                  <a:rPr kumimoji="1" lang="ja-JP" altLang="en-US"/>
                  <a:t>耐戦略性を満たす</a:t>
                </a:r>
                <a:r>
                  <a:rPr kumimoji="1" lang="en-US" altLang="ja-JP" dirty="0"/>
                  <a:t>)</a:t>
                </a:r>
              </a:p>
            </p:txBody>
          </p:sp>
        </mc:Choice>
        <mc:Fallback xmlns="">
          <p:sp>
            <p:nvSpPr>
              <p:cNvPr id="22" name="テキスト ボックス 21">
                <a:extLst>
                  <a:ext uri="{FF2B5EF4-FFF2-40B4-BE49-F238E27FC236}">
                    <a16:creationId xmlns:a16="http://schemas.microsoft.com/office/drawing/2014/main" id="{F63744E4-5885-854B-A325-49EE651F100B}"/>
                  </a:ext>
                </a:extLst>
              </p:cNvPr>
              <p:cNvSpPr txBox="1">
                <a:spLocks noRot="1" noChangeAspect="1" noMove="1" noResize="1" noEditPoints="1" noAdjustHandles="1" noChangeArrowheads="1" noChangeShapeType="1" noTextEdit="1"/>
              </p:cNvSpPr>
              <p:nvPr/>
            </p:nvSpPr>
            <p:spPr>
              <a:xfrm>
                <a:off x="628650" y="5602489"/>
                <a:ext cx="7956024" cy="668645"/>
              </a:xfrm>
              <a:prstGeom prst="rect">
                <a:avLst/>
              </a:prstGeom>
              <a:blipFill>
                <a:blip r:embed="rId10"/>
                <a:stretch>
                  <a:fillRect l="-637" t="-1818" b="-10909"/>
                </a:stretch>
              </a:blipFill>
              <a:ln>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角丸四角形吹き出し 22">
                <a:extLst>
                  <a:ext uri="{FF2B5EF4-FFF2-40B4-BE49-F238E27FC236}">
                    <a16:creationId xmlns:a16="http://schemas.microsoft.com/office/drawing/2014/main" id="{77F81353-73C7-F242-AD3A-2C72DD80CF61}"/>
                  </a:ext>
                </a:extLst>
              </p:cNvPr>
              <p:cNvSpPr/>
              <p:nvPr/>
            </p:nvSpPr>
            <p:spPr>
              <a:xfrm>
                <a:off x="6452192" y="1050667"/>
                <a:ext cx="2691808" cy="553965"/>
              </a:xfrm>
              <a:prstGeom prst="wedgeRoundRectCallout">
                <a:avLst>
                  <a:gd name="adj1" fmla="val -72231"/>
                  <a:gd name="adj2" fmla="val 321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がいない時の最適な割り当ての目的関数値</a:t>
                </a:r>
              </a:p>
            </p:txBody>
          </p:sp>
        </mc:Choice>
        <mc:Fallback xmlns="">
          <p:sp>
            <p:nvSpPr>
              <p:cNvPr id="23" name="角丸四角形吹き出し 22">
                <a:extLst>
                  <a:ext uri="{FF2B5EF4-FFF2-40B4-BE49-F238E27FC236}">
                    <a16:creationId xmlns:a16="http://schemas.microsoft.com/office/drawing/2014/main" id="{77F81353-73C7-F242-AD3A-2C72DD80CF61}"/>
                  </a:ext>
                </a:extLst>
              </p:cNvPr>
              <p:cNvSpPr>
                <a:spLocks noRot="1" noChangeAspect="1" noMove="1" noResize="1" noEditPoints="1" noAdjustHandles="1" noChangeArrowheads="1" noChangeShapeType="1" noTextEdit="1"/>
              </p:cNvSpPr>
              <p:nvPr/>
            </p:nvSpPr>
            <p:spPr>
              <a:xfrm>
                <a:off x="6452192" y="1050667"/>
                <a:ext cx="2691808" cy="553965"/>
              </a:xfrm>
              <a:prstGeom prst="wedgeRoundRectCallout">
                <a:avLst>
                  <a:gd name="adj1" fmla="val -72231"/>
                  <a:gd name="adj2" fmla="val 32143"/>
                  <a:gd name="adj3" fmla="val 16667"/>
                </a:avLst>
              </a:prstGeom>
              <a:blipFill>
                <a:blip r:embed="rId11"/>
                <a:stretch>
                  <a:fillRect t="-11111"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角丸四角形吹き出し 23">
                <a:extLst>
                  <a:ext uri="{FF2B5EF4-FFF2-40B4-BE49-F238E27FC236}">
                    <a16:creationId xmlns:a16="http://schemas.microsoft.com/office/drawing/2014/main" id="{4D0A0AF2-EF00-EB4F-A2BF-D57902CF05C3}"/>
                  </a:ext>
                </a:extLst>
              </p:cNvPr>
              <p:cNvSpPr/>
              <p:nvPr/>
            </p:nvSpPr>
            <p:spPr>
              <a:xfrm>
                <a:off x="6522838" y="2133159"/>
                <a:ext cx="2511972" cy="553965"/>
              </a:xfrm>
              <a:prstGeom prst="wedgeRoundRectCallout">
                <a:avLst>
                  <a:gd name="adj1" fmla="val -52146"/>
                  <a:gd name="adj2" fmla="val 1061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以外の評価値の総和</a:t>
                </a:r>
              </a:p>
            </p:txBody>
          </p:sp>
        </mc:Choice>
        <mc:Fallback xmlns="">
          <p:sp>
            <p:nvSpPr>
              <p:cNvPr id="24" name="角丸四角形吹き出し 23">
                <a:extLst>
                  <a:ext uri="{FF2B5EF4-FFF2-40B4-BE49-F238E27FC236}">
                    <a16:creationId xmlns:a16="http://schemas.microsoft.com/office/drawing/2014/main" id="{4D0A0AF2-EF00-EB4F-A2BF-D57902CF05C3}"/>
                  </a:ext>
                </a:extLst>
              </p:cNvPr>
              <p:cNvSpPr>
                <a:spLocks noRot="1" noChangeAspect="1" noMove="1" noResize="1" noEditPoints="1" noAdjustHandles="1" noChangeArrowheads="1" noChangeShapeType="1" noTextEdit="1"/>
              </p:cNvSpPr>
              <p:nvPr/>
            </p:nvSpPr>
            <p:spPr>
              <a:xfrm>
                <a:off x="6522838" y="2133159"/>
                <a:ext cx="2511972" cy="553965"/>
              </a:xfrm>
              <a:prstGeom prst="wedgeRoundRectCallout">
                <a:avLst>
                  <a:gd name="adj1" fmla="val -52146"/>
                  <a:gd name="adj2" fmla="val 106138"/>
                  <a:gd name="adj3" fmla="val 16667"/>
                </a:avLst>
              </a:prstGeom>
              <a:blipFill>
                <a:blip r:embed="rId12"/>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6A31C22-49A4-5B4F-91CA-7100B9882267}"/>
              </a:ext>
            </a:extLst>
          </p:cNvPr>
          <p:cNvCxnSpPr>
            <a:cxnSpLocks/>
          </p:cNvCxnSpPr>
          <p:nvPr/>
        </p:nvCxnSpPr>
        <p:spPr>
          <a:xfrm>
            <a:off x="2645986" y="2395587"/>
            <a:ext cx="2017336" cy="0"/>
          </a:xfrm>
          <a:prstGeom prst="straightConnector1">
            <a:avLst/>
          </a:prstGeom>
          <a:ln w="2540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03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2437A107-FE76-6747-8A74-730D3D450C0B}"/>
              </a:ext>
            </a:extLst>
          </p:cNvPr>
          <p:cNvSpPr>
            <a:spLocks noGrp="1"/>
          </p:cNvSpPr>
          <p:nvPr>
            <p:ph type="body" sz="quarter" idx="14"/>
          </p:nvPr>
        </p:nvSpPr>
        <p:spPr/>
        <p:txBody>
          <a:bodyPr>
            <a:normAutofit fontScale="77500" lnSpcReduction="20000"/>
          </a:bodyPr>
          <a:lstStyle/>
          <a:p>
            <a:pPr marL="0" indent="0">
              <a:buNone/>
            </a:pPr>
            <a:r>
              <a:rPr lang="ja-JP" altLang="en-US"/>
              <a:t>クラウドソースドマニュファクチャリングの活用事例 </a:t>
            </a:r>
            <a:r>
              <a:rPr lang="en-US" altLang="ja-JP" dirty="0"/>
              <a:t>[4]</a:t>
            </a:r>
            <a:endParaRPr lang="ja-JP" altLang="en-US"/>
          </a:p>
        </p:txBody>
      </p:sp>
      <p:sp>
        <p:nvSpPr>
          <p:cNvPr id="8" name="タイトル 7">
            <a:extLst>
              <a:ext uri="{FF2B5EF4-FFF2-40B4-BE49-F238E27FC236}">
                <a16:creationId xmlns:a16="http://schemas.microsoft.com/office/drawing/2014/main" id="{EDDDB7D0-3A24-5C4F-984B-2640DCB67BF7}"/>
              </a:ext>
            </a:extLst>
          </p:cNvPr>
          <p:cNvSpPr>
            <a:spLocks noGrp="1"/>
          </p:cNvSpPr>
          <p:nvPr>
            <p:ph type="title"/>
          </p:nvPr>
        </p:nvSpPr>
        <p:spPr/>
        <p:txBody>
          <a:bodyPr/>
          <a:lstStyle/>
          <a:p>
            <a:r>
              <a:rPr lang="ja-JP" altLang="en-US"/>
              <a:t>研究背景（</a:t>
            </a:r>
            <a:r>
              <a:rPr lang="en-US" altLang="ja-JP"/>
              <a:t>2/2</a:t>
            </a:r>
            <a:r>
              <a:rPr lang="ja-JP" altLang="en-US"/>
              <a:t>）</a:t>
            </a:r>
          </a:p>
        </p:txBody>
      </p:sp>
      <p:sp>
        <p:nvSpPr>
          <p:cNvPr id="3" name="テキスト プレースホルダー 2">
            <a:extLst>
              <a:ext uri="{FF2B5EF4-FFF2-40B4-BE49-F238E27FC236}">
                <a16:creationId xmlns:a16="http://schemas.microsoft.com/office/drawing/2014/main" id="{DD102DCF-D3B7-5B4D-937E-C92335B80000}"/>
              </a:ext>
            </a:extLst>
          </p:cNvPr>
          <p:cNvSpPr>
            <a:spLocks noGrp="1"/>
          </p:cNvSpPr>
          <p:nvPr>
            <p:ph type="body" sz="quarter" idx="13"/>
          </p:nvPr>
        </p:nvSpPr>
        <p:spPr>
          <a:xfrm>
            <a:off x="628650" y="1868504"/>
            <a:ext cx="8136978" cy="3078163"/>
          </a:xfrm>
        </p:spPr>
        <p:txBody>
          <a:bodyPr/>
          <a:lstStyle/>
          <a:p>
            <a:r>
              <a:rPr lang="ja-JP" altLang="en-US"/>
              <a:t>ある工場でリソース不足になったとき，他の工場に処理を</a:t>
            </a:r>
            <a:br>
              <a:rPr lang="en-US" altLang="ja-JP" dirty="0"/>
            </a:br>
            <a:r>
              <a:rPr lang="ja-JP" altLang="en-US"/>
              <a:t>委託する</a:t>
            </a:r>
          </a:p>
          <a:p>
            <a:endParaRPr lang="en-US" altLang="ja-JP" dirty="0"/>
          </a:p>
          <a:p>
            <a:pPr marL="0" indent="0">
              <a:buNone/>
            </a:pPr>
            <a:endParaRPr lang="en-US" altLang="ja-JP" dirty="0"/>
          </a:p>
          <a:p>
            <a:r>
              <a:rPr lang="ja-JP" altLang="en-US"/>
              <a:t>自社にはない機器や能力を扱えるようになり，顧客ニーズに合わせたカスタム生産の対応を個社で行うときより，低コストで生産することが可能となる</a:t>
            </a:r>
            <a:r>
              <a:rPr lang="en-US" altLang="ja-JP" dirty="0"/>
              <a:t>[4]</a:t>
            </a:r>
          </a:p>
          <a:p>
            <a:endParaRPr lang="ja-JP" altLang="en-US"/>
          </a:p>
        </p:txBody>
      </p:sp>
      <p:sp>
        <p:nvSpPr>
          <p:cNvPr id="6" name="フッター プレースホルダー 5">
            <a:extLst>
              <a:ext uri="{FF2B5EF4-FFF2-40B4-BE49-F238E27FC236}">
                <a16:creationId xmlns:a16="http://schemas.microsoft.com/office/drawing/2014/main" id="{E020CEFB-D426-7A4B-90E6-2925E5451A91}"/>
              </a:ext>
            </a:extLst>
          </p:cNvPr>
          <p:cNvSpPr>
            <a:spLocks noGrp="1"/>
          </p:cNvSpPr>
          <p:nvPr>
            <p:ph type="ftr" sz="quarter" idx="15"/>
          </p:nvPr>
        </p:nvSpPr>
        <p:spPr>
          <a:xfrm>
            <a:off x="0" y="6139543"/>
            <a:ext cx="8849710" cy="721270"/>
          </a:xfrm>
        </p:spPr>
        <p:txBody>
          <a:bodyPr/>
          <a:lstStyle/>
          <a:p>
            <a:r>
              <a:rPr lang="en-US" altLang="ja-JP" dirty="0"/>
              <a:t>[4]</a:t>
            </a:r>
            <a:r>
              <a:rPr lang="ja-JP" altLang="en-US"/>
              <a:t>勝村義輝．クラウドマニュファクチャリングの生産効率性に関する研究．日本機械学会論文集</a:t>
            </a:r>
            <a:r>
              <a:rPr lang="en-US" altLang="ja-JP" dirty="0"/>
              <a:t>,  82, 2016</a:t>
            </a:r>
          </a:p>
          <a:p>
            <a:r>
              <a:rPr lang="en-US" altLang="ja-JP" dirty="0"/>
              <a:t>[5] </a:t>
            </a:r>
            <a:r>
              <a:rPr lang="en-US" altLang="ja-JP" dirty="0" err="1"/>
              <a:t>Dazhong</a:t>
            </a:r>
            <a:r>
              <a:rPr lang="en-US" altLang="ja-JP" dirty="0"/>
              <a:t> Wu. Cloud manufacturing: Strategic vision and state-of-the-art. Journal of Manufacturing Systems 32 , 2013</a:t>
            </a:r>
            <a:endParaRPr lang="ja-JP" altLang="en-US"/>
          </a:p>
        </p:txBody>
      </p:sp>
      <p:sp>
        <p:nvSpPr>
          <p:cNvPr id="7" name="スライド番号プレースホルダー 6">
            <a:extLst>
              <a:ext uri="{FF2B5EF4-FFF2-40B4-BE49-F238E27FC236}">
                <a16:creationId xmlns:a16="http://schemas.microsoft.com/office/drawing/2014/main" id="{71945CDE-720B-584B-8E6B-F57B90103290}"/>
              </a:ext>
            </a:extLst>
          </p:cNvPr>
          <p:cNvSpPr>
            <a:spLocks noGrp="1"/>
          </p:cNvSpPr>
          <p:nvPr>
            <p:ph type="sldNum" sz="quarter" idx="16"/>
          </p:nvPr>
        </p:nvSpPr>
        <p:spPr/>
        <p:txBody>
          <a:bodyPr/>
          <a:lstStyle/>
          <a:p>
            <a:fld id="{08FC5268-0E06-784C-B5A0-7DE08B3865E8}" type="slidenum">
              <a:rPr lang="ja-JP" altLang="en-US" smtClean="0"/>
              <a:pPr/>
              <a:t>3</a:t>
            </a:fld>
            <a:endParaRPr lang="ja-JP" altLang="en-US"/>
          </a:p>
        </p:txBody>
      </p:sp>
      <p:pic>
        <p:nvPicPr>
          <p:cNvPr id="10" name="図 9">
            <a:extLst>
              <a:ext uri="{FF2B5EF4-FFF2-40B4-BE49-F238E27FC236}">
                <a16:creationId xmlns:a16="http://schemas.microsoft.com/office/drawing/2014/main" id="{07F70F14-2C3C-6848-A9AA-7EE659EDAE9B}"/>
              </a:ext>
            </a:extLst>
          </p:cNvPr>
          <p:cNvPicPr>
            <a:picLocks noChangeAspect="1"/>
          </p:cNvPicPr>
          <p:nvPr/>
        </p:nvPicPr>
        <p:blipFill>
          <a:blip r:embed="rId2"/>
          <a:stretch>
            <a:fillRect/>
          </a:stretch>
        </p:blipFill>
        <p:spPr>
          <a:xfrm>
            <a:off x="2668912" y="2262964"/>
            <a:ext cx="2347210" cy="874282"/>
          </a:xfrm>
          <a:prstGeom prst="rect">
            <a:avLst/>
          </a:prstGeom>
        </p:spPr>
      </p:pic>
      <p:pic>
        <p:nvPicPr>
          <p:cNvPr id="11" name="図 10">
            <a:extLst>
              <a:ext uri="{FF2B5EF4-FFF2-40B4-BE49-F238E27FC236}">
                <a16:creationId xmlns:a16="http://schemas.microsoft.com/office/drawing/2014/main" id="{5A194BDE-5BF2-CD48-A8A7-A18D098FC6AE}"/>
              </a:ext>
            </a:extLst>
          </p:cNvPr>
          <p:cNvPicPr>
            <a:picLocks noChangeAspect="1"/>
          </p:cNvPicPr>
          <p:nvPr/>
        </p:nvPicPr>
        <p:blipFill>
          <a:blip r:embed="rId3"/>
          <a:stretch>
            <a:fillRect/>
          </a:stretch>
        </p:blipFill>
        <p:spPr>
          <a:xfrm>
            <a:off x="2099462" y="4571613"/>
            <a:ext cx="5169465" cy="836656"/>
          </a:xfrm>
          <a:prstGeom prst="rect">
            <a:avLst/>
          </a:prstGeom>
        </p:spPr>
      </p:pic>
      <p:sp>
        <p:nvSpPr>
          <p:cNvPr id="12" name="テキスト プレースホルダー 37">
            <a:extLst>
              <a:ext uri="{FF2B5EF4-FFF2-40B4-BE49-F238E27FC236}">
                <a16:creationId xmlns:a16="http://schemas.microsoft.com/office/drawing/2014/main" id="{8BE1DBFD-1345-D549-BE12-F0070825AB37}"/>
              </a:ext>
            </a:extLst>
          </p:cNvPr>
          <p:cNvSpPr txBox="1">
            <a:spLocks/>
          </p:cNvSpPr>
          <p:nvPr/>
        </p:nvSpPr>
        <p:spPr>
          <a:xfrm>
            <a:off x="1383198" y="5612613"/>
            <a:ext cx="6076584" cy="460875"/>
          </a:xfrm>
          <a:prstGeom prst="rect">
            <a:avLst/>
          </a:prstGeom>
          <a:ln w="15875">
            <a:solidFill>
              <a:schemeClr val="accent2"/>
            </a:solidFill>
          </a:ln>
        </p:spPr>
        <p:txBody>
          <a:bodyPr vert="horz" lIns="68580" tIns="34290" rIns="68580" bIns="34290" rtlCol="0">
            <a:normAutofit/>
          </a:bodyPr>
          <a:lstStyle>
            <a:lvl1pPr marL="257175" indent="-257175" algn="l" defTabSz="685800" rtl="0" eaLnBrk="1" latinLnBrk="0" hangingPunct="1">
              <a:lnSpc>
                <a:spcPct val="90000"/>
              </a:lnSpc>
              <a:spcBef>
                <a:spcPts val="750"/>
              </a:spcBef>
              <a:buFont typeface="Wingdings" charset="2"/>
              <a:buChar char="n"/>
              <a:defRPr kumimoji="1" sz="20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10000"/>
              </a:lnSpc>
              <a:buNone/>
            </a:pPr>
            <a:r>
              <a:rPr lang="ja-JP" altLang="en-US" sz="1800" dirty="0">
                <a:solidFill>
                  <a:schemeClr val="tx1"/>
                </a:solidFill>
                <a:latin typeface="+mn-ea"/>
              </a:rPr>
              <a:t>様々</a:t>
            </a:r>
            <a:r>
              <a:rPr lang="ja-JP" altLang="en-US" sz="1800">
                <a:solidFill>
                  <a:schemeClr val="tx1"/>
                </a:solidFill>
                <a:latin typeface="+mn-ea"/>
              </a:rPr>
              <a:t>な企業の適切なリソース配分の仕組みが必要</a:t>
            </a:r>
            <a:r>
              <a:rPr lang="en-US" altLang="ja-JP" sz="1600" dirty="0">
                <a:solidFill>
                  <a:schemeClr val="tx1"/>
                </a:solidFill>
                <a:latin typeface="+mn-ea"/>
              </a:rPr>
              <a:t>[5]</a:t>
            </a:r>
            <a:endParaRPr lang="ja-JP" altLang="en-US" sz="1600" dirty="0">
              <a:solidFill>
                <a:schemeClr val="tx1"/>
              </a:solidFill>
              <a:latin typeface="+mn-ea"/>
            </a:endParaRPr>
          </a:p>
        </p:txBody>
      </p:sp>
    </p:spTree>
    <p:extLst>
      <p:ext uri="{BB962C8B-B14F-4D97-AF65-F5344CB8AC3E}">
        <p14:creationId xmlns:p14="http://schemas.microsoft.com/office/powerpoint/2010/main" val="1338424135"/>
      </p:ext>
    </p:extLst>
  </p:cSld>
  <p:clrMapOvr>
    <a:masterClrMapping/>
  </p:clrMapOvr>
  <mc:AlternateContent xmlns:mc="http://schemas.openxmlformats.org/markup-compatibility/2006" xmlns:p14="http://schemas.microsoft.com/office/powerpoint/2010/main">
    <mc:Choice Requires="p14">
      <p:transition spd="slow" p14:dur="2000" advTm="26216"/>
    </mc:Choice>
    <mc:Fallback xmlns="">
      <p:transition spd="slow" advTm="26216"/>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C30007C-6C11-804D-BED4-79FC83A7CF26}"/>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9D16F84-3DDC-6C47-B859-B78A962DBE2F}"/>
              </a:ext>
            </a:extLst>
          </p:cNvPr>
          <p:cNvSpPr>
            <a:spLocks noGrp="1"/>
          </p:cNvSpPr>
          <p:nvPr>
            <p:ph type="sldNum" sz="quarter" idx="11"/>
          </p:nvPr>
        </p:nvSpPr>
        <p:spPr/>
        <p:txBody>
          <a:bodyPr/>
          <a:lstStyle/>
          <a:p>
            <a:fld id="{08FC5268-0E06-784C-B5A0-7DE08B3865E8}" type="slidenum">
              <a:rPr kumimoji="1" lang="ja-JP" altLang="en-US" smtClean="0"/>
              <a:t>30</a:t>
            </a:fld>
            <a:endParaRPr kumimoji="1" lang="ja-JP" altLang="en-US"/>
          </a:p>
        </p:txBody>
      </p:sp>
      <p:sp>
        <p:nvSpPr>
          <p:cNvPr id="4" name="タイトル 3">
            <a:extLst>
              <a:ext uri="{FF2B5EF4-FFF2-40B4-BE49-F238E27FC236}">
                <a16:creationId xmlns:a16="http://schemas.microsoft.com/office/drawing/2014/main" id="{7DFAAD1A-065D-4A4F-B713-45C956B5B5D9}"/>
              </a:ext>
            </a:extLst>
          </p:cNvPr>
          <p:cNvSpPr>
            <a:spLocks noGrp="1"/>
          </p:cNvSpPr>
          <p:nvPr>
            <p:ph type="title"/>
          </p:nvPr>
        </p:nvSpPr>
        <p:spPr/>
        <p:txBody>
          <a:bodyPr/>
          <a:lstStyle/>
          <a:p>
            <a:r>
              <a:rPr kumimoji="1" lang="ja-JP" altLang="en-US"/>
              <a:t>オークション主催者の利益</a:t>
            </a:r>
          </a:p>
        </p:txBody>
      </p:sp>
      <p:graphicFrame>
        <p:nvGraphicFramePr>
          <p:cNvPr id="6" name="表 5">
            <a:extLst>
              <a:ext uri="{FF2B5EF4-FFF2-40B4-BE49-F238E27FC236}">
                <a16:creationId xmlns:a16="http://schemas.microsoft.com/office/drawing/2014/main" id="{B3551218-0750-B145-A5D9-DAE42F21D824}"/>
              </a:ext>
            </a:extLst>
          </p:cNvPr>
          <p:cNvGraphicFramePr>
            <a:graphicFrameLocks noGrp="1"/>
          </p:cNvGraphicFramePr>
          <p:nvPr>
            <p:extLst>
              <p:ext uri="{D42A27DB-BD31-4B8C-83A1-F6EECF244321}">
                <p14:modId xmlns:p14="http://schemas.microsoft.com/office/powerpoint/2010/main" val="1686177281"/>
              </p:ext>
            </p:extLst>
          </p:nvPr>
        </p:nvGraphicFramePr>
        <p:xfrm>
          <a:off x="1297754" y="2291253"/>
          <a:ext cx="6621517" cy="2017988"/>
        </p:xfrm>
        <a:graphic>
          <a:graphicData uri="http://schemas.openxmlformats.org/drawingml/2006/table">
            <a:tbl>
              <a:tblPr>
                <a:tableStyleId>{BC89EF96-8CEA-46FF-86C4-4CE0E7609802}</a:tableStyleId>
              </a:tblPr>
              <a:tblGrid>
                <a:gridCol w="1311242">
                  <a:extLst>
                    <a:ext uri="{9D8B030D-6E8A-4147-A177-3AD203B41FA5}">
                      <a16:colId xmlns:a16="http://schemas.microsoft.com/office/drawing/2014/main" val="3799092239"/>
                    </a:ext>
                  </a:extLst>
                </a:gridCol>
                <a:gridCol w="1567460">
                  <a:extLst>
                    <a:ext uri="{9D8B030D-6E8A-4147-A177-3AD203B41FA5}">
                      <a16:colId xmlns:a16="http://schemas.microsoft.com/office/drawing/2014/main" val="3782717848"/>
                    </a:ext>
                  </a:extLst>
                </a:gridCol>
                <a:gridCol w="1311242">
                  <a:extLst>
                    <a:ext uri="{9D8B030D-6E8A-4147-A177-3AD203B41FA5}">
                      <a16:colId xmlns:a16="http://schemas.microsoft.com/office/drawing/2014/main" val="1204547524"/>
                    </a:ext>
                  </a:extLst>
                </a:gridCol>
                <a:gridCol w="2431573">
                  <a:extLst>
                    <a:ext uri="{9D8B030D-6E8A-4147-A177-3AD203B41FA5}">
                      <a16:colId xmlns:a16="http://schemas.microsoft.com/office/drawing/2014/main" val="3575075061"/>
                    </a:ext>
                  </a:extLst>
                </a:gridCol>
              </a:tblGrid>
              <a:tr h="504497">
                <a:tc>
                  <a:txBody>
                    <a:bodyPr/>
                    <a:lstStyle/>
                    <a:p>
                      <a:pPr algn="ctr" fontAlgn="ctr"/>
                      <a:r>
                        <a:rPr lang="ja-JP" altLang="en-US" sz="1400" u="none" strike="noStrike">
                          <a:effectLst/>
                        </a:rPr>
                        <a:t>提供企業数</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主催者の利益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総利益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主催者の利益</a:t>
                      </a:r>
                      <a:r>
                        <a:rPr lang="en-US" altLang="ja-JP" sz="1400" u="none" strike="noStrike" dirty="0">
                          <a:effectLst/>
                        </a:rPr>
                        <a:t>/</a:t>
                      </a:r>
                      <a:r>
                        <a:rPr lang="ja-JP" altLang="en-US" sz="1400" u="none" strike="noStrike">
                          <a:effectLst/>
                        </a:rPr>
                        <a:t>総利益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441566359"/>
                  </a:ext>
                </a:extLst>
              </a:tr>
              <a:tr h="504497">
                <a:tc>
                  <a:txBody>
                    <a:bodyPr/>
                    <a:lstStyle/>
                    <a:p>
                      <a:pPr algn="ctr" fontAlgn="ctr"/>
                      <a:r>
                        <a:rPr lang="en-US" altLang="ja-JP" sz="1600" u="none" strike="noStrike" dirty="0">
                          <a:effectLst/>
                        </a:rPr>
                        <a:t>15</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2870.770665</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6472.803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44.4%</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401220012"/>
                  </a:ext>
                </a:extLst>
              </a:tr>
              <a:tr h="504497">
                <a:tc>
                  <a:txBody>
                    <a:bodyPr/>
                    <a:lstStyle/>
                    <a:p>
                      <a:pPr algn="ctr" fontAlgn="ctr"/>
                      <a:r>
                        <a:rPr lang="en-US" altLang="ja-JP" sz="1600" u="none" strike="noStrike">
                          <a:effectLst/>
                        </a:rPr>
                        <a:t>20</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3501.618283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9011.997</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38.9%</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189441860"/>
                  </a:ext>
                </a:extLst>
              </a:tr>
              <a:tr h="504497">
                <a:tc>
                  <a:txBody>
                    <a:bodyPr/>
                    <a:lstStyle/>
                    <a:p>
                      <a:pPr algn="ctr" fontAlgn="ctr"/>
                      <a:r>
                        <a:rPr lang="en-US" altLang="ja-JP" sz="1600" u="none" strike="noStrike">
                          <a:effectLst/>
                        </a:rPr>
                        <a:t>25</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4083.170507</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11903.63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34.3%</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894447928"/>
                  </a:ext>
                </a:extLst>
              </a:tr>
            </a:tbl>
          </a:graphicData>
        </a:graphic>
      </p:graphicFrame>
      <p:sp>
        <p:nvSpPr>
          <p:cNvPr id="7" name="テキスト ボックス 6">
            <a:extLst>
              <a:ext uri="{FF2B5EF4-FFF2-40B4-BE49-F238E27FC236}">
                <a16:creationId xmlns:a16="http://schemas.microsoft.com/office/drawing/2014/main" id="{8C0EF5A8-18B7-1E4E-B680-2D48C161A04B}"/>
              </a:ext>
            </a:extLst>
          </p:cNvPr>
          <p:cNvSpPr txBox="1"/>
          <p:nvPr/>
        </p:nvSpPr>
        <p:spPr>
          <a:xfrm>
            <a:off x="2229178" y="1786759"/>
            <a:ext cx="4926349" cy="369332"/>
          </a:xfrm>
          <a:prstGeom prst="rect">
            <a:avLst/>
          </a:prstGeom>
          <a:noFill/>
        </p:spPr>
        <p:txBody>
          <a:bodyPr wrap="none" rtlCol="0">
            <a:spAutoFit/>
          </a:bodyPr>
          <a:lstStyle/>
          <a:p>
            <a:r>
              <a:rPr kumimoji="1" lang="ja-JP" altLang="en-US"/>
              <a:t>提案手法におけるオークション主催者の利益</a:t>
            </a:r>
            <a:endParaRPr kumimoji="1" lang="en-US" altLang="ja-JP" dirty="0"/>
          </a:p>
        </p:txBody>
      </p:sp>
    </p:spTree>
    <p:extLst>
      <p:ext uri="{BB962C8B-B14F-4D97-AF65-F5344CB8AC3E}">
        <p14:creationId xmlns:p14="http://schemas.microsoft.com/office/powerpoint/2010/main" val="15310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9740F68-F328-1246-9854-3608C5B36D0C}"/>
              </a:ext>
            </a:extLst>
          </p:cNvPr>
          <p:cNvSpPr>
            <a:spLocks noGrp="1"/>
          </p:cNvSpPr>
          <p:nvPr>
            <p:ph type="ftr" sz="quarter" idx="10"/>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F5BF624-CDC3-C24F-89AD-4B168FF13A26}"/>
              </a:ext>
            </a:extLst>
          </p:cNvPr>
          <p:cNvSpPr>
            <a:spLocks noGrp="1"/>
          </p:cNvSpPr>
          <p:nvPr>
            <p:ph type="sldNum" sz="quarter" idx="11"/>
          </p:nvPr>
        </p:nvSpPr>
        <p:spPr/>
        <p:txBody>
          <a:bodyPr/>
          <a:lstStyle/>
          <a:p>
            <a:fld id="{08FC5268-0E06-784C-B5A0-7DE08B3865E8}" type="slidenum">
              <a:rPr lang="ja-JP" altLang="en-US" smtClean="0"/>
              <a:pPr/>
              <a:t>31</a:t>
            </a:fld>
            <a:endParaRPr lang="ja-JP" altLang="en-US"/>
          </a:p>
        </p:txBody>
      </p:sp>
      <p:sp>
        <p:nvSpPr>
          <p:cNvPr id="5" name="タイトル 4">
            <a:extLst>
              <a:ext uri="{FF2B5EF4-FFF2-40B4-BE49-F238E27FC236}">
                <a16:creationId xmlns:a16="http://schemas.microsoft.com/office/drawing/2014/main" id="{F4EBCCAA-5CCD-D24F-AC46-2019F630502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5D16976A-7033-1944-8C5B-03A51F47B120}"/>
              </a:ext>
            </a:extLst>
          </p:cNvPr>
          <p:cNvSpPr>
            <a:spLocks noGrp="1"/>
          </p:cNvSpPr>
          <p:nvPr>
            <p:ph type="body" sz="quarter" idx="4294967295"/>
          </p:nvPr>
        </p:nvSpPr>
        <p:spPr>
          <a:xfrm>
            <a:off x="304796" y="5804580"/>
            <a:ext cx="8756650" cy="334963"/>
          </a:xfrm>
          <a:ln>
            <a:solidFill>
              <a:schemeClr val="accent2"/>
            </a:solidFill>
          </a:ln>
        </p:spPr>
        <p:txBody>
          <a:bodyPr>
            <a:normAutofit lnSpcReduction="10000"/>
          </a:bodyPr>
          <a:lstStyle/>
          <a:p>
            <a:r>
              <a:rPr lang="ja-JP" altLang="en-US" sz="1800"/>
              <a:t>過大申告率が</a:t>
            </a:r>
            <a:r>
              <a:rPr lang="en-US" altLang="ja-JP" sz="1800" dirty="0"/>
              <a:t>0%</a:t>
            </a:r>
            <a:r>
              <a:rPr lang="ja-JP" altLang="en-US" sz="1800"/>
              <a:t>のとき</a:t>
            </a:r>
            <a:r>
              <a:rPr lang="en-US" altLang="ja-JP" sz="1800" dirty="0"/>
              <a:t>,</a:t>
            </a:r>
            <a:r>
              <a:rPr lang="ja-JP" altLang="en-US" sz="1800"/>
              <a:t>つまり正直にコストを申告した時利益は最大となっている</a:t>
            </a:r>
          </a:p>
        </p:txBody>
      </p:sp>
      <p:graphicFrame>
        <p:nvGraphicFramePr>
          <p:cNvPr id="9" name="グラフ 8">
            <a:extLst>
              <a:ext uri="{FF2B5EF4-FFF2-40B4-BE49-F238E27FC236}">
                <a16:creationId xmlns:a16="http://schemas.microsoft.com/office/drawing/2014/main" id="{A1B138EC-5026-054C-B035-20D3792700F2}"/>
              </a:ext>
            </a:extLst>
          </p:cNvPr>
          <p:cNvGraphicFramePr>
            <a:graphicFrameLocks/>
          </p:cNvGraphicFramePr>
          <p:nvPr>
            <p:extLst>
              <p:ext uri="{D42A27DB-BD31-4B8C-83A1-F6EECF244321}">
                <p14:modId xmlns:p14="http://schemas.microsoft.com/office/powerpoint/2010/main" val="1963963955"/>
              </p:ext>
            </p:extLst>
          </p:nvPr>
        </p:nvGraphicFramePr>
        <p:xfrm>
          <a:off x="2150186" y="3635999"/>
          <a:ext cx="5267707" cy="1801519"/>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D277C803-5A20-DF43-B1AD-333F4EAF23FD}"/>
              </a:ext>
            </a:extLst>
          </p:cNvPr>
          <p:cNvSpPr txBox="1"/>
          <p:nvPr/>
        </p:nvSpPr>
        <p:spPr>
          <a:xfrm>
            <a:off x="1425167" y="5110007"/>
            <a:ext cx="1210588" cy="338554"/>
          </a:xfrm>
          <a:prstGeom prst="rect">
            <a:avLst/>
          </a:prstGeom>
          <a:noFill/>
        </p:spPr>
        <p:txBody>
          <a:bodyPr wrap="none" rtlCol="0">
            <a:spAutoFit/>
          </a:bodyPr>
          <a:lstStyle/>
          <a:p>
            <a:r>
              <a:rPr kumimoji="1" lang="ja-JP" altLang="en-US" sz="1600"/>
              <a:t>過大申告率</a:t>
            </a:r>
          </a:p>
        </p:txBody>
      </p:sp>
      <p:sp>
        <p:nvSpPr>
          <p:cNvPr id="12" name="テキスト ボックス 11">
            <a:extLst>
              <a:ext uri="{FF2B5EF4-FFF2-40B4-BE49-F238E27FC236}">
                <a16:creationId xmlns:a16="http://schemas.microsoft.com/office/drawing/2014/main" id="{A8DDA0BC-E22E-FD43-8A78-47260A5186E0}"/>
              </a:ext>
            </a:extLst>
          </p:cNvPr>
          <p:cNvSpPr txBox="1"/>
          <p:nvPr/>
        </p:nvSpPr>
        <p:spPr>
          <a:xfrm>
            <a:off x="1544739" y="3651884"/>
            <a:ext cx="595035" cy="338554"/>
          </a:xfrm>
          <a:prstGeom prst="rect">
            <a:avLst/>
          </a:prstGeom>
          <a:noFill/>
        </p:spPr>
        <p:txBody>
          <a:bodyPr wrap="none" rtlCol="0">
            <a:spAutoFit/>
          </a:bodyPr>
          <a:lstStyle/>
          <a:p>
            <a:r>
              <a:rPr kumimoji="1" lang="ja-JP" altLang="en-US" sz="1600"/>
              <a:t>利益</a:t>
            </a:r>
          </a:p>
        </p:txBody>
      </p:sp>
      <p:sp>
        <p:nvSpPr>
          <p:cNvPr id="13" name="テキスト ボックス 12">
            <a:extLst>
              <a:ext uri="{FF2B5EF4-FFF2-40B4-BE49-F238E27FC236}">
                <a16:creationId xmlns:a16="http://schemas.microsoft.com/office/drawing/2014/main" id="{F18C92BA-CACC-294A-8C42-7588C9DD4954}"/>
              </a:ext>
            </a:extLst>
          </p:cNvPr>
          <p:cNvSpPr txBox="1"/>
          <p:nvPr/>
        </p:nvSpPr>
        <p:spPr>
          <a:xfrm>
            <a:off x="1003745" y="5431475"/>
            <a:ext cx="7015062" cy="369332"/>
          </a:xfrm>
          <a:prstGeom prst="rect">
            <a:avLst/>
          </a:prstGeom>
          <a:noFill/>
        </p:spPr>
        <p:txBody>
          <a:bodyPr wrap="none" rtlCol="0">
            <a:spAutoFit/>
          </a:bodyPr>
          <a:lstStyle/>
          <a:p>
            <a:r>
              <a:rPr lang="ja-JP" altLang="en-US"/>
              <a:t>図</a:t>
            </a:r>
            <a:r>
              <a:rPr lang="en-US" altLang="ja-JP" dirty="0"/>
              <a:t>4</a:t>
            </a:r>
            <a:r>
              <a:rPr kumimoji="1" lang="en-US" altLang="ja-JP" dirty="0"/>
              <a:t>. </a:t>
            </a:r>
            <a:r>
              <a:rPr lang="ja-JP" altLang="en-US"/>
              <a:t>提案手法における</a:t>
            </a:r>
            <a:r>
              <a:rPr kumimoji="1" lang="ja-JP" altLang="en-US"/>
              <a:t>提供側の過大申告を行う</a:t>
            </a:r>
            <a:r>
              <a:rPr kumimoji="1" lang="en-US" altLang="ja-JP" dirty="0"/>
              <a:t>1</a:t>
            </a:r>
            <a:r>
              <a:rPr kumimoji="1" lang="ja-JP" altLang="en-US"/>
              <a:t>企業の利益の平均</a:t>
            </a:r>
          </a:p>
        </p:txBody>
      </p:sp>
      <p:sp>
        <p:nvSpPr>
          <p:cNvPr id="19" name="テキスト ボックス 18">
            <a:extLst>
              <a:ext uri="{FF2B5EF4-FFF2-40B4-BE49-F238E27FC236}">
                <a16:creationId xmlns:a16="http://schemas.microsoft.com/office/drawing/2014/main" id="{ECBB5EF5-4759-DE4E-BF4D-1BE84340B17D}"/>
              </a:ext>
            </a:extLst>
          </p:cNvPr>
          <p:cNvSpPr txBox="1"/>
          <p:nvPr/>
        </p:nvSpPr>
        <p:spPr>
          <a:xfrm>
            <a:off x="1522928" y="6168669"/>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graphicFrame>
        <p:nvGraphicFramePr>
          <p:cNvPr id="20" name="グラフ 19">
            <a:extLst>
              <a:ext uri="{FF2B5EF4-FFF2-40B4-BE49-F238E27FC236}">
                <a16:creationId xmlns:a16="http://schemas.microsoft.com/office/drawing/2014/main" id="{8CF880B4-8925-6444-AAD9-1FC904A13CB9}"/>
              </a:ext>
            </a:extLst>
          </p:cNvPr>
          <p:cNvGraphicFramePr>
            <a:graphicFrameLocks/>
          </p:cNvGraphicFramePr>
          <p:nvPr>
            <p:extLst>
              <p:ext uri="{D42A27DB-BD31-4B8C-83A1-F6EECF244321}">
                <p14:modId xmlns:p14="http://schemas.microsoft.com/office/powerpoint/2010/main" val="4120353733"/>
              </p:ext>
            </p:extLst>
          </p:nvPr>
        </p:nvGraphicFramePr>
        <p:xfrm>
          <a:off x="2462676" y="804367"/>
          <a:ext cx="5158395" cy="1932699"/>
        </p:xfrm>
        <a:graphic>
          <a:graphicData uri="http://schemas.openxmlformats.org/drawingml/2006/chart">
            <c:chart xmlns:c="http://schemas.openxmlformats.org/drawingml/2006/chart" xmlns:r="http://schemas.openxmlformats.org/officeDocument/2006/relationships" r:id="rId3"/>
          </a:graphicData>
        </a:graphic>
      </p:graphicFrame>
      <p:sp>
        <p:nvSpPr>
          <p:cNvPr id="21" name="テキスト ボックス 20">
            <a:extLst>
              <a:ext uri="{FF2B5EF4-FFF2-40B4-BE49-F238E27FC236}">
                <a16:creationId xmlns:a16="http://schemas.microsoft.com/office/drawing/2014/main" id="{BF9EFF58-B89C-3B43-A66D-DFDBDF5D4A25}"/>
              </a:ext>
            </a:extLst>
          </p:cNvPr>
          <p:cNvSpPr txBox="1"/>
          <p:nvPr/>
        </p:nvSpPr>
        <p:spPr>
          <a:xfrm>
            <a:off x="1867641" y="1187462"/>
            <a:ext cx="595035" cy="338554"/>
          </a:xfrm>
          <a:prstGeom prst="rect">
            <a:avLst/>
          </a:prstGeom>
          <a:noFill/>
        </p:spPr>
        <p:txBody>
          <a:bodyPr wrap="none" rtlCol="0">
            <a:spAutoFit/>
          </a:bodyPr>
          <a:lstStyle/>
          <a:p>
            <a:r>
              <a:rPr kumimoji="1" lang="ja-JP" altLang="en-US" sz="1600"/>
              <a:t>利益</a:t>
            </a:r>
          </a:p>
        </p:txBody>
      </p:sp>
      <p:sp>
        <p:nvSpPr>
          <p:cNvPr id="22" name="テキスト ボックス 21">
            <a:extLst>
              <a:ext uri="{FF2B5EF4-FFF2-40B4-BE49-F238E27FC236}">
                <a16:creationId xmlns:a16="http://schemas.microsoft.com/office/drawing/2014/main" id="{4F4A5EFC-63A0-AA4E-B73F-161BDAB53FE6}"/>
              </a:ext>
            </a:extLst>
          </p:cNvPr>
          <p:cNvSpPr txBox="1"/>
          <p:nvPr/>
        </p:nvSpPr>
        <p:spPr>
          <a:xfrm>
            <a:off x="1783283" y="2423861"/>
            <a:ext cx="1210588" cy="338554"/>
          </a:xfrm>
          <a:prstGeom prst="rect">
            <a:avLst/>
          </a:prstGeom>
          <a:noFill/>
        </p:spPr>
        <p:txBody>
          <a:bodyPr wrap="none" rtlCol="0">
            <a:spAutoFit/>
          </a:bodyPr>
          <a:lstStyle/>
          <a:p>
            <a:r>
              <a:rPr kumimoji="1" lang="ja-JP" altLang="en-US" sz="1600"/>
              <a:t>過大申告率</a:t>
            </a:r>
          </a:p>
        </p:txBody>
      </p:sp>
      <p:sp>
        <p:nvSpPr>
          <p:cNvPr id="23" name="テキスト プレースホルダー 3">
            <a:extLst>
              <a:ext uri="{FF2B5EF4-FFF2-40B4-BE49-F238E27FC236}">
                <a16:creationId xmlns:a16="http://schemas.microsoft.com/office/drawing/2014/main" id="{0C94EE3D-218C-FB42-AAAF-218E78CC1769}"/>
              </a:ext>
            </a:extLst>
          </p:cNvPr>
          <p:cNvSpPr txBox="1">
            <a:spLocks/>
          </p:cNvSpPr>
          <p:nvPr/>
        </p:nvSpPr>
        <p:spPr>
          <a:xfrm>
            <a:off x="304796" y="3148470"/>
            <a:ext cx="6071722" cy="315311"/>
          </a:xfrm>
          <a:prstGeom prst="rect">
            <a:avLst/>
          </a:prstGeom>
          <a:ln>
            <a:solidFill>
              <a:schemeClr val="accent2"/>
            </a:solidFill>
          </a:ln>
        </p:spPr>
        <p:txBody>
          <a:bodyPr vert="horz" lIns="91440" tIns="45720" rIns="91440" bIns="45720" rtlCol="0">
            <a:normAutofit lnSpcReduction="10000"/>
          </a:bodyPr>
          <a:lstStyle>
            <a:lvl1pPr marL="128588" indent="-128588" algn="l" defTabSz="514350" rtl="0" eaLnBrk="1" latinLnBrk="0" hangingPunct="1">
              <a:lnSpc>
                <a:spcPct val="90000"/>
              </a:lnSpc>
              <a:spcBef>
                <a:spcPts val="563"/>
              </a:spcBef>
              <a:buFont typeface="Wingdings" panose="05000000000000000000"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1">
                    <a:lumMod val="75000"/>
                    <a:lumOff val="25000"/>
                  </a:schemeClr>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1800"/>
              <a:t>過大申告によって利益を上げることが可能となっている</a:t>
            </a:r>
          </a:p>
        </p:txBody>
      </p:sp>
      <p:sp>
        <p:nvSpPr>
          <p:cNvPr id="24" name="テキスト ボックス 23">
            <a:extLst>
              <a:ext uri="{FF2B5EF4-FFF2-40B4-BE49-F238E27FC236}">
                <a16:creationId xmlns:a16="http://schemas.microsoft.com/office/drawing/2014/main" id="{5680144C-0E1C-C047-8BB1-57311F7C8324}"/>
              </a:ext>
            </a:extLst>
          </p:cNvPr>
          <p:cNvSpPr txBox="1"/>
          <p:nvPr/>
        </p:nvSpPr>
        <p:spPr>
          <a:xfrm>
            <a:off x="1675331" y="2795939"/>
            <a:ext cx="7067961" cy="369332"/>
          </a:xfrm>
          <a:prstGeom prst="rect">
            <a:avLst/>
          </a:prstGeom>
          <a:noFill/>
        </p:spPr>
        <p:txBody>
          <a:bodyPr wrap="none" rtlCol="0">
            <a:spAutoFit/>
          </a:bodyPr>
          <a:lstStyle/>
          <a:p>
            <a:r>
              <a:rPr lang="ja-JP" altLang="en-US"/>
              <a:t>図</a:t>
            </a:r>
            <a:r>
              <a:rPr lang="en-US" altLang="ja-JP" dirty="0"/>
              <a:t>3</a:t>
            </a:r>
            <a:r>
              <a:rPr kumimoji="1" lang="en-US" altLang="ja-JP" dirty="0"/>
              <a:t>.</a:t>
            </a:r>
            <a:r>
              <a:rPr lang="ja-JP" altLang="en-US"/>
              <a:t>従来手法における提供側</a:t>
            </a:r>
            <a:r>
              <a:rPr kumimoji="1" lang="ja-JP" altLang="en-US"/>
              <a:t>の過大申告を行う</a:t>
            </a:r>
            <a:r>
              <a:rPr kumimoji="1" lang="en-US" altLang="ja-JP" dirty="0"/>
              <a:t>1</a:t>
            </a:r>
            <a:r>
              <a:rPr kumimoji="1" lang="ja-JP" altLang="en-US"/>
              <a:t>企業の</a:t>
            </a:r>
            <a:r>
              <a:rPr lang="ja-JP" altLang="en-US"/>
              <a:t>利益の平均</a:t>
            </a:r>
            <a:endParaRPr kumimoji="1" lang="ja-JP" altLang="en-US"/>
          </a:p>
        </p:txBody>
      </p:sp>
    </p:spTree>
    <p:extLst>
      <p:ext uri="{BB962C8B-B14F-4D97-AF65-F5344CB8AC3E}">
        <p14:creationId xmlns:p14="http://schemas.microsoft.com/office/powerpoint/2010/main" val="1490194589"/>
      </p:ext>
    </p:extLst>
  </p:cSld>
  <p:clrMapOvr>
    <a:masterClrMapping/>
  </p:clrMapOvr>
  <mc:AlternateContent xmlns:mc="http://schemas.openxmlformats.org/markup-compatibility/2006" xmlns:p14="http://schemas.microsoft.com/office/powerpoint/2010/main">
    <mc:Choice Requires="p14">
      <p:transition spd="slow" p14:dur="2000" advTm="51068"/>
    </mc:Choice>
    <mc:Fallback xmlns="">
      <p:transition spd="slow" advTm="51068"/>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3C688B4-A563-6F4D-B600-FAB91D4277A5}"/>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144E791-65E2-834B-B70C-DE6BB5B41502}"/>
              </a:ext>
            </a:extLst>
          </p:cNvPr>
          <p:cNvSpPr>
            <a:spLocks noGrp="1"/>
          </p:cNvSpPr>
          <p:nvPr>
            <p:ph type="sldNum" sz="quarter" idx="15"/>
          </p:nvPr>
        </p:nvSpPr>
        <p:spPr/>
        <p:txBody>
          <a:bodyPr/>
          <a:lstStyle/>
          <a:p>
            <a:fld id="{08FC5268-0E06-784C-B5A0-7DE08B3865E8}" type="slidenum">
              <a:rPr lang="ja-JP" altLang="en-US" smtClean="0"/>
              <a:pPr/>
              <a:t>32</a:t>
            </a:fld>
            <a:endParaRPr lang="ja-JP" altLang="en-US"/>
          </a:p>
        </p:txBody>
      </p:sp>
      <p:sp>
        <p:nvSpPr>
          <p:cNvPr id="4" name="テキスト プレースホルダー 3">
            <a:extLst>
              <a:ext uri="{FF2B5EF4-FFF2-40B4-BE49-F238E27FC236}">
                <a16:creationId xmlns:a16="http://schemas.microsoft.com/office/drawing/2014/main" id="{305C76C9-7517-D642-9DB3-9B82C2AE7338}"/>
              </a:ext>
            </a:extLst>
          </p:cNvPr>
          <p:cNvSpPr>
            <a:spLocks noGrp="1"/>
          </p:cNvSpPr>
          <p:nvPr>
            <p:ph type="body" sz="quarter" idx="13"/>
          </p:nvPr>
        </p:nvSpPr>
        <p:spPr>
          <a:xfrm>
            <a:off x="628650" y="3659747"/>
            <a:ext cx="8515350" cy="2864260"/>
          </a:xfrm>
        </p:spPr>
        <p:txBody>
          <a:bodyPr/>
          <a:lstStyle/>
          <a:p>
            <a:r>
              <a:rPr lang="en-US" altLang="ja-JP" sz="2000" dirty="0">
                <a:solidFill>
                  <a:schemeClr val="accent2"/>
                </a:solidFill>
              </a:rPr>
              <a:t>Padding Method</a:t>
            </a:r>
            <a:r>
              <a:rPr lang="ja-JP" altLang="en-US" sz="2000">
                <a:solidFill>
                  <a:schemeClr val="accent2"/>
                </a:solidFill>
              </a:rPr>
              <a:t>の方は評価値を正直に申告する時が利益が</a:t>
            </a:r>
            <a:r>
              <a:rPr lang="en-US" altLang="ja-JP" sz="2000" dirty="0">
                <a:solidFill>
                  <a:schemeClr val="accent2"/>
                </a:solidFill>
              </a:rPr>
              <a:t>1</a:t>
            </a:r>
            <a:r>
              <a:rPr lang="ja-JP" altLang="en-US" sz="2000">
                <a:solidFill>
                  <a:schemeClr val="accent2"/>
                </a:solidFill>
              </a:rPr>
              <a:t>番高い</a:t>
            </a:r>
            <a:endParaRPr lang="en-US" altLang="ja-JP" dirty="0">
              <a:solidFill>
                <a:schemeClr val="accent2"/>
              </a:solidFill>
            </a:endParaRPr>
          </a:p>
          <a:p>
            <a:pPr lvl="1"/>
            <a:r>
              <a:rPr lang="en-US" altLang="ja-JP" dirty="0"/>
              <a:t>0%</a:t>
            </a:r>
            <a:r>
              <a:rPr lang="ja-JP" altLang="en-US"/>
              <a:t>と</a:t>
            </a:r>
            <a:r>
              <a:rPr lang="en-US" altLang="ja-JP" dirty="0"/>
              <a:t>10%</a:t>
            </a:r>
            <a:r>
              <a:rPr lang="ja-JP" altLang="en-US"/>
              <a:t>で利益が変わらないのは，報酬の決定が自身の申告額によらず，オークションで勝者となれる最大の価格を収入として受け取るから</a:t>
            </a:r>
            <a:endParaRPr lang="en-US" altLang="ja-JP" dirty="0"/>
          </a:p>
          <a:p>
            <a:pPr lvl="1"/>
            <a:endParaRPr lang="en-US" altLang="ja-JP" dirty="0"/>
          </a:p>
          <a:p>
            <a:r>
              <a:rPr lang="ja-JP" altLang="en-US" sz="2000"/>
              <a:t>利益が下がっている部分は，勝者決定問題の結果が変わり提供できる</a:t>
            </a:r>
            <a:br>
              <a:rPr lang="en-US" altLang="ja-JP" sz="2000" dirty="0"/>
            </a:br>
            <a:r>
              <a:rPr lang="ja-JP" altLang="en-US" sz="2000"/>
              <a:t>時間が減少したからである</a:t>
            </a:r>
            <a:endParaRPr lang="en-US" altLang="ja-JP" dirty="0"/>
          </a:p>
        </p:txBody>
      </p:sp>
      <p:sp>
        <p:nvSpPr>
          <p:cNvPr id="5" name="タイトル 4">
            <a:extLst>
              <a:ext uri="{FF2B5EF4-FFF2-40B4-BE49-F238E27FC236}">
                <a16:creationId xmlns:a16="http://schemas.microsoft.com/office/drawing/2014/main" id="{F5E55506-BF3B-F342-8927-9CFBFF0DB9BB}"/>
              </a:ext>
            </a:extLst>
          </p:cNvPr>
          <p:cNvSpPr>
            <a:spLocks noGrp="1"/>
          </p:cNvSpPr>
          <p:nvPr>
            <p:ph type="title"/>
          </p:nvPr>
        </p:nvSpPr>
        <p:spPr/>
        <p:txBody>
          <a:bodyPr>
            <a:normAutofit/>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 1</a:t>
            </a:r>
            <a:r>
              <a:rPr lang="ja-JP" altLang="en-US"/>
              <a:t>施行の考察</a:t>
            </a:r>
            <a:r>
              <a:rPr lang="en-US" altLang="ja-JP" dirty="0"/>
              <a:t>)</a:t>
            </a:r>
            <a:endParaRPr lang="ja-JP" altLang="en-US"/>
          </a:p>
        </p:txBody>
      </p:sp>
      <p:sp>
        <p:nvSpPr>
          <p:cNvPr id="8" name="テキスト ボックス 7">
            <a:extLst>
              <a:ext uri="{FF2B5EF4-FFF2-40B4-BE49-F238E27FC236}">
                <a16:creationId xmlns:a16="http://schemas.microsoft.com/office/drawing/2014/main" id="{D5803D26-26AC-DB40-B2AE-2D9B0F9A6A83}"/>
              </a:ext>
            </a:extLst>
          </p:cNvPr>
          <p:cNvSpPr txBox="1"/>
          <p:nvPr/>
        </p:nvSpPr>
        <p:spPr>
          <a:xfrm>
            <a:off x="3319538" y="950279"/>
            <a:ext cx="2935419" cy="369332"/>
          </a:xfrm>
          <a:prstGeom prst="rect">
            <a:avLst/>
          </a:prstGeom>
          <a:noFill/>
        </p:spPr>
        <p:txBody>
          <a:bodyPr wrap="none" rtlCol="0">
            <a:spAutoFit/>
          </a:bodyPr>
          <a:lstStyle/>
          <a:p>
            <a:pPr algn="ctr"/>
            <a:r>
              <a:rPr kumimoji="1" lang="ja-JP" altLang="en-US"/>
              <a:t>表</a:t>
            </a:r>
            <a:r>
              <a:rPr lang="en-US" altLang="ja-JP" dirty="0"/>
              <a:t>3</a:t>
            </a:r>
            <a:r>
              <a:rPr kumimoji="1" lang="en-US" altLang="ja-JP" dirty="0"/>
              <a:t>.</a:t>
            </a:r>
            <a:r>
              <a:rPr kumimoji="1" lang="ja-JP" altLang="en-US"/>
              <a:t>ある</a:t>
            </a:r>
            <a:r>
              <a:rPr kumimoji="1" lang="en-US" altLang="ja-JP" dirty="0"/>
              <a:t>1</a:t>
            </a:r>
            <a:r>
              <a:rPr kumimoji="1" lang="ja-JP" altLang="en-US"/>
              <a:t>企業</a:t>
            </a:r>
            <a:r>
              <a:rPr kumimoji="1" lang="en-US" altLang="ja-JP" dirty="0"/>
              <a:t>1</a:t>
            </a:r>
            <a:r>
              <a:rPr kumimoji="1" lang="ja-JP" altLang="en-US"/>
              <a:t>施行</a:t>
            </a:r>
            <a:r>
              <a:rPr lang="ja-JP" altLang="en-US"/>
              <a:t>の</a:t>
            </a:r>
            <a:r>
              <a:rPr kumimoji="1" lang="ja-JP" altLang="en-US"/>
              <a:t>利益</a:t>
            </a:r>
            <a:endParaRPr kumimoji="1" lang="en-US" altLang="ja-JP" dirty="0"/>
          </a:p>
        </p:txBody>
      </p:sp>
      <p:graphicFrame>
        <p:nvGraphicFramePr>
          <p:cNvPr id="7" name="表 6">
            <a:extLst>
              <a:ext uri="{FF2B5EF4-FFF2-40B4-BE49-F238E27FC236}">
                <a16:creationId xmlns:a16="http://schemas.microsoft.com/office/drawing/2014/main" id="{6B11787B-575F-FB43-8B8F-341BA83BE3D2}"/>
              </a:ext>
            </a:extLst>
          </p:cNvPr>
          <p:cNvGraphicFramePr>
            <a:graphicFrameLocks noGrp="1"/>
          </p:cNvGraphicFramePr>
          <p:nvPr>
            <p:extLst>
              <p:ext uri="{D42A27DB-BD31-4B8C-83A1-F6EECF244321}">
                <p14:modId xmlns:p14="http://schemas.microsoft.com/office/powerpoint/2010/main" val="1267082381"/>
              </p:ext>
            </p:extLst>
          </p:nvPr>
        </p:nvGraphicFramePr>
        <p:xfrm>
          <a:off x="2434082" y="1387449"/>
          <a:ext cx="4348861" cy="1947164"/>
        </p:xfrm>
        <a:graphic>
          <a:graphicData uri="http://schemas.openxmlformats.org/drawingml/2006/table">
            <a:tbl>
              <a:tblPr>
                <a:tableStyleId>{BC89EF96-8CEA-46FF-86C4-4CE0E7609802}</a:tableStyleId>
              </a:tblPr>
              <a:tblGrid>
                <a:gridCol w="1305042">
                  <a:extLst>
                    <a:ext uri="{9D8B030D-6E8A-4147-A177-3AD203B41FA5}">
                      <a16:colId xmlns:a16="http://schemas.microsoft.com/office/drawing/2014/main" val="245070436"/>
                    </a:ext>
                  </a:extLst>
                </a:gridCol>
                <a:gridCol w="1581404">
                  <a:extLst>
                    <a:ext uri="{9D8B030D-6E8A-4147-A177-3AD203B41FA5}">
                      <a16:colId xmlns:a16="http://schemas.microsoft.com/office/drawing/2014/main" val="951674253"/>
                    </a:ext>
                  </a:extLst>
                </a:gridCol>
                <a:gridCol w="1462415">
                  <a:extLst>
                    <a:ext uri="{9D8B030D-6E8A-4147-A177-3AD203B41FA5}">
                      <a16:colId xmlns:a16="http://schemas.microsoft.com/office/drawing/2014/main" val="775652578"/>
                    </a:ext>
                  </a:extLst>
                </a:gridCol>
              </a:tblGrid>
              <a:tr h="251460">
                <a:tc>
                  <a:txBody>
                    <a:bodyPr/>
                    <a:lstStyle/>
                    <a:p>
                      <a:pPr algn="l" fontAlgn="ctr"/>
                      <a:r>
                        <a:rPr lang="ja-JP" altLang="en-US" sz="1300" u="none" strike="noStrike">
                          <a:effectLst/>
                        </a:rPr>
                        <a:t>　</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T w="19050" cap="flat" cmpd="sng" algn="ctr">
                      <a:solidFill>
                        <a:schemeClr val="accent1"/>
                      </a:solidFill>
                      <a:prstDash val="solid"/>
                      <a:round/>
                      <a:headEnd type="none" w="med" len="med"/>
                      <a:tailEnd type="none" w="med" len="med"/>
                    </a:lnT>
                  </a:tcPr>
                </a:tc>
                <a:tc>
                  <a:txBody>
                    <a:bodyPr/>
                    <a:lstStyle/>
                    <a:p>
                      <a:pPr algn="ctr" fontAlgn="ctr"/>
                      <a:r>
                        <a:rPr lang="en" sz="1300" u="none" strike="noStrike" dirty="0">
                          <a:solidFill>
                            <a:schemeClr val="accent2"/>
                          </a:solidFill>
                          <a:effectLst/>
                        </a:rPr>
                        <a:t>Padding Method</a:t>
                      </a:r>
                      <a:endParaRPr lang="en" sz="1300" b="0" i="0" u="none" strike="noStrike" dirty="0">
                        <a:solidFill>
                          <a:schemeClr val="accent2"/>
                        </a:solidFill>
                        <a:effectLst/>
                        <a:latin typeface="HiraginoSans-W3" panose="020B0400000000000000" pitchFamily="34" charset="-128"/>
                        <a:ea typeface="HiraginoSans-W3" panose="020B0400000000000000" pitchFamily="34" charset="-128"/>
                      </a:endParaRPr>
                    </a:p>
                  </a:txBody>
                  <a:tcPr marL="11526" marR="11526" marT="10478" marB="0" anchor="ctr">
                    <a:lnT w="19050" cap="flat" cmpd="sng" algn="ctr">
                      <a:solidFill>
                        <a:schemeClr val="accent1"/>
                      </a:solidFill>
                      <a:prstDash val="solid"/>
                      <a:round/>
                      <a:headEnd type="none" w="med" len="med"/>
                      <a:tailEnd type="none" w="med" len="med"/>
                    </a:lnT>
                  </a:tcPr>
                </a:tc>
                <a:tc>
                  <a:txBody>
                    <a:bodyPr/>
                    <a:lstStyle/>
                    <a:p>
                      <a:pPr algn="ctr" fontAlgn="ctr"/>
                      <a:r>
                        <a:rPr lang="ja-JP" altLang="en-US" sz="1300" u="none" strike="noStrike">
                          <a:effectLst/>
                        </a:rPr>
                        <a:t>取引額</a:t>
                      </a:r>
                      <a:r>
                        <a:rPr lang="en-US" altLang="ja-JP" sz="1300" u="none" strike="noStrike">
                          <a:effectLst/>
                        </a:rPr>
                        <a:t>-</a:t>
                      </a:r>
                      <a:r>
                        <a:rPr lang="ja-JP" altLang="en-US" sz="1300" u="none" strike="noStrike">
                          <a:effectLst/>
                        </a:rPr>
                        <a:t>平均</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52093824"/>
                  </a:ext>
                </a:extLst>
              </a:tr>
              <a:tr h="298704">
                <a:tc>
                  <a:txBody>
                    <a:bodyPr/>
                    <a:lstStyle/>
                    <a:p>
                      <a:pPr algn="ctr" fontAlgn="ctr"/>
                      <a:r>
                        <a:rPr lang="ja-JP" altLang="en-US" sz="1300" u="none" strike="noStrike">
                          <a:effectLst/>
                        </a:rPr>
                        <a:t>過大申告率</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gridSpan="2">
                  <a:txBody>
                    <a:bodyPr/>
                    <a:lstStyle/>
                    <a:p>
                      <a:pPr algn="ctr" fontAlgn="ctr"/>
                      <a:r>
                        <a:rPr lang="ja-JP" altLang="en-US" sz="1300" u="none" strike="noStrike">
                          <a:effectLst/>
                        </a:rPr>
                        <a:t>利益</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00584" marR="100584" marT="41564" marB="41564" anchor="ctr">
                    <a:lnR w="19050" cap="flat" cmpd="sng" algn="ctr">
                      <a:solidFill>
                        <a:schemeClr val="accent1"/>
                      </a:solidFill>
                      <a:prstDash val="solid"/>
                      <a:round/>
                      <a:headEnd type="none" w="med" len="med"/>
                      <a:tailEnd type="none" w="med" len="med"/>
                    </a:lnR>
                  </a:tcPr>
                </a:tc>
                <a:tc hMerge="1">
                  <a:txBody>
                    <a:bodyPr/>
                    <a:lstStyle/>
                    <a:p>
                      <a:endParaRPr kumimoji="1" lang="ja-JP" altLang="en-US"/>
                    </a:p>
                  </a:txBody>
                  <a:tcPr/>
                </a:tc>
                <a:extLst>
                  <a:ext uri="{0D108BD9-81ED-4DB2-BD59-A6C34878D82A}">
                    <a16:rowId xmlns:a16="http://schemas.microsoft.com/office/drawing/2014/main" val="3987397407"/>
                  </a:ext>
                </a:extLst>
              </a:tr>
              <a:tr h="279400">
                <a:tc>
                  <a:txBody>
                    <a:bodyPr/>
                    <a:lstStyle/>
                    <a:p>
                      <a:pPr algn="ctr" fontAlgn="ctr"/>
                      <a:r>
                        <a:rPr lang="en-US" altLang="ja-JP" sz="1300" u="none" strike="noStrike">
                          <a:effectLst/>
                        </a:rPr>
                        <a:t>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282.26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206587186"/>
                  </a:ext>
                </a:extLst>
              </a:tr>
              <a:tr h="279400">
                <a:tc>
                  <a:txBody>
                    <a:bodyPr/>
                    <a:lstStyle/>
                    <a:p>
                      <a:pPr algn="ctr" fontAlgn="ctr"/>
                      <a:r>
                        <a:rPr lang="en-US" altLang="ja-JP" sz="1300" u="none" strike="noStrike" dirty="0">
                          <a:effectLst/>
                        </a:rPr>
                        <a:t>10%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322.52</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399702385"/>
                  </a:ext>
                </a:extLst>
              </a:tr>
              <a:tr h="279400">
                <a:tc>
                  <a:txBody>
                    <a:bodyPr/>
                    <a:lstStyle/>
                    <a:p>
                      <a:pPr algn="ctr" fontAlgn="ctr"/>
                      <a:r>
                        <a:rPr lang="en-US" altLang="ja-JP" sz="1300" u="none" strike="noStrike">
                          <a:effectLst/>
                        </a:rPr>
                        <a:t>20%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147.06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331.78</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61580070"/>
                  </a:ext>
                </a:extLst>
              </a:tr>
              <a:tr h="279400">
                <a:tc>
                  <a:txBody>
                    <a:bodyPr/>
                    <a:lstStyle/>
                    <a:p>
                      <a:pPr algn="ctr" fontAlgn="ctr"/>
                      <a:r>
                        <a:rPr lang="en-US" altLang="ja-JP" sz="1300" u="none" strike="noStrike">
                          <a:effectLst/>
                        </a:rPr>
                        <a:t>30%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46.97</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515.84</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041483205"/>
                  </a:ext>
                </a:extLst>
              </a:tr>
              <a:tr h="279400">
                <a:tc>
                  <a:txBody>
                    <a:bodyPr/>
                    <a:lstStyle/>
                    <a:p>
                      <a:pPr algn="ctr" fontAlgn="ctr"/>
                      <a:r>
                        <a:rPr lang="en-US" altLang="ja-JP" sz="1300" u="none" strike="noStrike">
                          <a:effectLst/>
                        </a:rPr>
                        <a:t>40%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0.00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486.91</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64729203"/>
                  </a:ext>
                </a:extLst>
              </a:tr>
            </a:tbl>
          </a:graphicData>
        </a:graphic>
      </p:graphicFrame>
      <p:sp>
        <p:nvSpPr>
          <p:cNvPr id="9" name="正方形/長方形 8">
            <a:extLst>
              <a:ext uri="{FF2B5EF4-FFF2-40B4-BE49-F238E27FC236}">
                <a16:creationId xmlns:a16="http://schemas.microsoft.com/office/drawing/2014/main" id="{32EEE169-49BE-DA45-A988-C837FF9F595E}"/>
              </a:ext>
            </a:extLst>
          </p:cNvPr>
          <p:cNvSpPr/>
          <p:nvPr/>
        </p:nvSpPr>
        <p:spPr>
          <a:xfrm>
            <a:off x="3857297" y="2009863"/>
            <a:ext cx="1355834" cy="43904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0619595"/>
      </p:ext>
    </p:extLst>
  </p:cSld>
  <p:clrMapOvr>
    <a:masterClrMapping/>
  </p:clrMapOvr>
  <mc:AlternateContent xmlns:mc="http://schemas.openxmlformats.org/markup-compatibility/2006" xmlns:p14="http://schemas.microsoft.com/office/powerpoint/2010/main">
    <mc:Choice Requires="p14">
      <p:transition spd="slow" p14:dur="2000" advTm="41497"/>
    </mc:Choice>
    <mc:Fallback xmlns="">
      <p:transition spd="slow" advTm="41497"/>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3C688B4-A563-6F4D-B600-FAB91D4277A5}"/>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144E791-65E2-834B-B70C-DE6BB5B41502}"/>
              </a:ext>
            </a:extLst>
          </p:cNvPr>
          <p:cNvSpPr>
            <a:spLocks noGrp="1"/>
          </p:cNvSpPr>
          <p:nvPr>
            <p:ph type="sldNum" sz="quarter" idx="15"/>
          </p:nvPr>
        </p:nvSpPr>
        <p:spPr/>
        <p:txBody>
          <a:bodyPr/>
          <a:lstStyle/>
          <a:p>
            <a:fld id="{08FC5268-0E06-784C-B5A0-7DE08B3865E8}" type="slidenum">
              <a:rPr lang="ja-JP" altLang="en-US" smtClean="0"/>
              <a:pPr/>
              <a:t>33</a:t>
            </a:fld>
            <a:endParaRPr lang="ja-JP" altLang="en-US"/>
          </a:p>
        </p:txBody>
      </p:sp>
      <p:sp>
        <p:nvSpPr>
          <p:cNvPr id="4" name="テキスト プレースホルダー 3">
            <a:extLst>
              <a:ext uri="{FF2B5EF4-FFF2-40B4-BE49-F238E27FC236}">
                <a16:creationId xmlns:a16="http://schemas.microsoft.com/office/drawing/2014/main" id="{305C76C9-7517-D642-9DB3-9B82C2AE7338}"/>
              </a:ext>
            </a:extLst>
          </p:cNvPr>
          <p:cNvSpPr>
            <a:spLocks noGrp="1"/>
          </p:cNvSpPr>
          <p:nvPr>
            <p:ph type="body" sz="quarter" idx="13"/>
          </p:nvPr>
        </p:nvSpPr>
        <p:spPr>
          <a:xfrm>
            <a:off x="628650" y="3659747"/>
            <a:ext cx="8284122" cy="3077384"/>
          </a:xfrm>
        </p:spPr>
        <p:txBody>
          <a:bodyPr>
            <a:noAutofit/>
          </a:bodyPr>
          <a:lstStyle/>
          <a:p>
            <a:pPr>
              <a:lnSpc>
                <a:spcPct val="100000"/>
              </a:lnSpc>
            </a:pPr>
            <a:r>
              <a:rPr lang="ja-JP" altLang="en-US" sz="2000">
                <a:solidFill>
                  <a:schemeClr val="accent2"/>
                </a:solidFill>
              </a:rPr>
              <a:t>従来手法の場合課題申告することで利益を上げることが可能となっている</a:t>
            </a:r>
            <a:endParaRPr lang="en-US" altLang="ja-JP" sz="2000" dirty="0">
              <a:solidFill>
                <a:schemeClr val="accent2"/>
              </a:solidFill>
            </a:endParaRPr>
          </a:p>
          <a:p>
            <a:pPr lvl="1">
              <a:lnSpc>
                <a:spcPct val="100000"/>
              </a:lnSpc>
            </a:pPr>
            <a:r>
              <a:rPr lang="ja-JP" altLang="en-US" sz="1800">
                <a:solidFill>
                  <a:schemeClr val="tx1"/>
                </a:solidFill>
              </a:rPr>
              <a:t>取引価格が自分と相手との平均であるから</a:t>
            </a:r>
            <a:endParaRPr lang="en-US" altLang="ja-JP" sz="1800" dirty="0">
              <a:solidFill>
                <a:schemeClr val="tx1"/>
              </a:solidFill>
            </a:endParaRPr>
          </a:p>
          <a:p>
            <a:pPr>
              <a:lnSpc>
                <a:spcPct val="100000"/>
              </a:lnSpc>
            </a:pPr>
            <a:r>
              <a:rPr lang="en-US" altLang="ja-JP" sz="2000" dirty="0"/>
              <a:t>30%</a:t>
            </a:r>
            <a:r>
              <a:rPr lang="ja-JP" altLang="en-US" sz="2000"/>
              <a:t>から</a:t>
            </a:r>
            <a:r>
              <a:rPr lang="en-US" altLang="ja-JP" sz="2000" dirty="0"/>
              <a:t>40%</a:t>
            </a:r>
            <a:r>
              <a:rPr lang="ja-JP" altLang="en-US" sz="2000"/>
              <a:t>で利益が減少したのは，勝者決定問題の結果が変わり提供できる時間が減少したからである</a:t>
            </a:r>
            <a:endParaRPr lang="en-US" altLang="ja-JP" sz="2000" dirty="0"/>
          </a:p>
          <a:p>
            <a:pPr>
              <a:lnSpc>
                <a:spcPct val="100000"/>
              </a:lnSpc>
            </a:pPr>
            <a:r>
              <a:rPr lang="ja-JP" altLang="en-US" sz="2000" u="sng">
                <a:uFill>
                  <a:solidFill>
                    <a:schemeClr val="accent2"/>
                  </a:solidFill>
                </a:uFill>
              </a:rPr>
              <a:t>割り当てが変わるまで虚偽申告により利益を増加させることが可能である</a:t>
            </a:r>
            <a:endParaRPr lang="en-US" altLang="ja-JP" sz="2000" dirty="0"/>
          </a:p>
        </p:txBody>
      </p:sp>
      <p:sp>
        <p:nvSpPr>
          <p:cNvPr id="5" name="タイトル 4">
            <a:extLst>
              <a:ext uri="{FF2B5EF4-FFF2-40B4-BE49-F238E27FC236}">
                <a16:creationId xmlns:a16="http://schemas.microsoft.com/office/drawing/2014/main" id="{F5E55506-BF3B-F342-8927-9CFBFF0DB9BB}"/>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 1</a:t>
            </a:r>
            <a:r>
              <a:rPr lang="ja-JP" altLang="en-US"/>
              <a:t>施行の考察</a:t>
            </a:r>
            <a:r>
              <a:rPr lang="en-US" altLang="ja-JP" dirty="0"/>
              <a:t>)</a:t>
            </a:r>
            <a:endParaRPr lang="ja-JP" altLang="en-US"/>
          </a:p>
        </p:txBody>
      </p:sp>
      <p:sp>
        <p:nvSpPr>
          <p:cNvPr id="8" name="テキスト ボックス 7">
            <a:extLst>
              <a:ext uri="{FF2B5EF4-FFF2-40B4-BE49-F238E27FC236}">
                <a16:creationId xmlns:a16="http://schemas.microsoft.com/office/drawing/2014/main" id="{D5803D26-26AC-DB40-B2AE-2D9B0F9A6A83}"/>
              </a:ext>
            </a:extLst>
          </p:cNvPr>
          <p:cNvSpPr txBox="1"/>
          <p:nvPr/>
        </p:nvSpPr>
        <p:spPr>
          <a:xfrm>
            <a:off x="3319538" y="887218"/>
            <a:ext cx="2935419" cy="369332"/>
          </a:xfrm>
          <a:prstGeom prst="rect">
            <a:avLst/>
          </a:prstGeom>
          <a:noFill/>
        </p:spPr>
        <p:txBody>
          <a:bodyPr wrap="none" rtlCol="0">
            <a:spAutoFit/>
          </a:bodyPr>
          <a:lstStyle/>
          <a:p>
            <a:pPr algn="ctr"/>
            <a:r>
              <a:rPr lang="ja-JP" altLang="en-US"/>
              <a:t>表</a:t>
            </a:r>
            <a:r>
              <a:rPr lang="en-US" altLang="ja-JP" dirty="0"/>
              <a:t>3.</a:t>
            </a:r>
            <a:r>
              <a:rPr lang="ja-JP" altLang="en-US"/>
              <a:t>ある</a:t>
            </a:r>
            <a:r>
              <a:rPr lang="en-US" altLang="ja-JP" dirty="0"/>
              <a:t>1</a:t>
            </a:r>
            <a:r>
              <a:rPr lang="ja-JP" altLang="en-US"/>
              <a:t>企業</a:t>
            </a:r>
            <a:r>
              <a:rPr lang="en-US" altLang="ja-JP" dirty="0"/>
              <a:t>1</a:t>
            </a:r>
            <a:r>
              <a:rPr lang="ja-JP" altLang="en-US"/>
              <a:t>施行の利益</a:t>
            </a:r>
            <a:endParaRPr lang="en-US" altLang="ja-JP" dirty="0"/>
          </a:p>
        </p:txBody>
      </p:sp>
      <p:graphicFrame>
        <p:nvGraphicFramePr>
          <p:cNvPr id="7" name="表 6">
            <a:extLst>
              <a:ext uri="{FF2B5EF4-FFF2-40B4-BE49-F238E27FC236}">
                <a16:creationId xmlns:a16="http://schemas.microsoft.com/office/drawing/2014/main" id="{6B11787B-575F-FB43-8B8F-341BA83BE3D2}"/>
              </a:ext>
            </a:extLst>
          </p:cNvPr>
          <p:cNvGraphicFramePr>
            <a:graphicFrameLocks noGrp="1"/>
          </p:cNvGraphicFramePr>
          <p:nvPr>
            <p:extLst>
              <p:ext uri="{D42A27DB-BD31-4B8C-83A1-F6EECF244321}">
                <p14:modId xmlns:p14="http://schemas.microsoft.com/office/powerpoint/2010/main" val="2341998690"/>
              </p:ext>
            </p:extLst>
          </p:nvPr>
        </p:nvGraphicFramePr>
        <p:xfrm>
          <a:off x="2434082" y="1387449"/>
          <a:ext cx="4348861" cy="1947164"/>
        </p:xfrm>
        <a:graphic>
          <a:graphicData uri="http://schemas.openxmlformats.org/drawingml/2006/table">
            <a:tbl>
              <a:tblPr>
                <a:tableStyleId>{BC89EF96-8CEA-46FF-86C4-4CE0E7609802}</a:tableStyleId>
              </a:tblPr>
              <a:tblGrid>
                <a:gridCol w="1305042">
                  <a:extLst>
                    <a:ext uri="{9D8B030D-6E8A-4147-A177-3AD203B41FA5}">
                      <a16:colId xmlns:a16="http://schemas.microsoft.com/office/drawing/2014/main" val="245070436"/>
                    </a:ext>
                  </a:extLst>
                </a:gridCol>
                <a:gridCol w="1581404">
                  <a:extLst>
                    <a:ext uri="{9D8B030D-6E8A-4147-A177-3AD203B41FA5}">
                      <a16:colId xmlns:a16="http://schemas.microsoft.com/office/drawing/2014/main" val="951674253"/>
                    </a:ext>
                  </a:extLst>
                </a:gridCol>
                <a:gridCol w="1462415">
                  <a:extLst>
                    <a:ext uri="{9D8B030D-6E8A-4147-A177-3AD203B41FA5}">
                      <a16:colId xmlns:a16="http://schemas.microsoft.com/office/drawing/2014/main" val="775652578"/>
                    </a:ext>
                  </a:extLst>
                </a:gridCol>
              </a:tblGrid>
              <a:tr h="251460">
                <a:tc>
                  <a:txBody>
                    <a:bodyPr/>
                    <a:lstStyle/>
                    <a:p>
                      <a:pPr algn="l" fontAlgn="ctr"/>
                      <a:r>
                        <a:rPr lang="ja-JP" altLang="en-US" sz="1300" u="none" strike="noStrike">
                          <a:effectLst/>
                        </a:rPr>
                        <a:t>　</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T w="19050" cap="flat" cmpd="sng" algn="ctr">
                      <a:solidFill>
                        <a:schemeClr val="accent1"/>
                      </a:solidFill>
                      <a:prstDash val="solid"/>
                      <a:round/>
                      <a:headEnd type="none" w="med" len="med"/>
                      <a:tailEnd type="none" w="med" len="med"/>
                    </a:lnT>
                  </a:tcPr>
                </a:tc>
                <a:tc>
                  <a:txBody>
                    <a:bodyPr/>
                    <a:lstStyle/>
                    <a:p>
                      <a:pPr algn="ctr" fontAlgn="ctr"/>
                      <a:r>
                        <a:rPr lang="en" sz="1300" u="none" strike="noStrike" dirty="0">
                          <a:effectLst/>
                        </a:rPr>
                        <a:t>Padding Method</a:t>
                      </a:r>
                      <a:endParaRPr lang="en" sz="13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T w="19050" cap="flat" cmpd="sng" algn="ctr">
                      <a:solidFill>
                        <a:schemeClr val="accent1"/>
                      </a:solidFill>
                      <a:prstDash val="solid"/>
                      <a:round/>
                      <a:headEnd type="none" w="med" len="med"/>
                      <a:tailEnd type="none" w="med" len="med"/>
                    </a:lnT>
                  </a:tcPr>
                </a:tc>
                <a:tc>
                  <a:txBody>
                    <a:bodyPr/>
                    <a:lstStyle/>
                    <a:p>
                      <a:pPr algn="ctr" fontAlgn="ctr"/>
                      <a:r>
                        <a:rPr lang="ja-JP" altLang="en-US" sz="1300" u="none" strike="noStrike">
                          <a:solidFill>
                            <a:schemeClr val="accent2"/>
                          </a:solidFill>
                          <a:effectLst/>
                        </a:rPr>
                        <a:t>従来手法</a:t>
                      </a:r>
                      <a:endParaRPr lang="ja-JP" altLang="en-US" sz="1300" b="0" i="0" u="none" strike="noStrike">
                        <a:solidFill>
                          <a:schemeClr val="accent2"/>
                        </a:solidFill>
                        <a:effectLst/>
                        <a:latin typeface="HiraginoSans-W3" panose="020B0400000000000000" pitchFamily="34" charset="-128"/>
                        <a:ea typeface="HiraginoSans-W3" panose="020B04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52093824"/>
                  </a:ext>
                </a:extLst>
              </a:tr>
              <a:tr h="298704">
                <a:tc>
                  <a:txBody>
                    <a:bodyPr/>
                    <a:lstStyle/>
                    <a:p>
                      <a:pPr algn="ctr" fontAlgn="ctr"/>
                      <a:r>
                        <a:rPr lang="ja-JP" altLang="en-US" sz="1300" u="none" strike="noStrike">
                          <a:effectLst/>
                        </a:rPr>
                        <a:t>過大申告率</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gridSpan="2">
                  <a:txBody>
                    <a:bodyPr/>
                    <a:lstStyle/>
                    <a:p>
                      <a:pPr algn="ctr" fontAlgn="ctr"/>
                      <a:r>
                        <a:rPr lang="ja-JP" altLang="en-US" sz="1300" u="none" strike="noStrike">
                          <a:effectLst/>
                        </a:rPr>
                        <a:t>利益</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00584" marR="100584" marT="41564" marB="41564" anchor="ctr">
                    <a:lnR w="19050" cap="flat" cmpd="sng" algn="ctr">
                      <a:solidFill>
                        <a:schemeClr val="accent1"/>
                      </a:solidFill>
                      <a:prstDash val="solid"/>
                      <a:round/>
                      <a:headEnd type="none" w="med" len="med"/>
                      <a:tailEnd type="none" w="med" len="med"/>
                    </a:lnR>
                  </a:tcPr>
                </a:tc>
                <a:tc hMerge="1">
                  <a:txBody>
                    <a:bodyPr/>
                    <a:lstStyle/>
                    <a:p>
                      <a:endParaRPr kumimoji="1" lang="ja-JP" altLang="en-US"/>
                    </a:p>
                  </a:txBody>
                  <a:tcPr/>
                </a:tc>
                <a:extLst>
                  <a:ext uri="{0D108BD9-81ED-4DB2-BD59-A6C34878D82A}">
                    <a16:rowId xmlns:a16="http://schemas.microsoft.com/office/drawing/2014/main" val="3987397407"/>
                  </a:ext>
                </a:extLst>
              </a:tr>
              <a:tr h="279400">
                <a:tc>
                  <a:txBody>
                    <a:bodyPr/>
                    <a:lstStyle/>
                    <a:p>
                      <a:pPr algn="ctr" fontAlgn="ctr"/>
                      <a:r>
                        <a:rPr lang="en-US" altLang="ja-JP" sz="1300" u="none" strike="noStrike">
                          <a:effectLst/>
                        </a:rPr>
                        <a:t>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dirty="0">
                          <a:effectLst/>
                        </a:rPr>
                        <a:t>282.26</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206587186"/>
                  </a:ext>
                </a:extLst>
              </a:tr>
              <a:tr h="279400">
                <a:tc>
                  <a:txBody>
                    <a:bodyPr/>
                    <a:lstStyle/>
                    <a:p>
                      <a:pPr algn="ctr" fontAlgn="ctr"/>
                      <a:r>
                        <a:rPr lang="en-US" altLang="ja-JP" sz="1300" u="none" strike="noStrike" dirty="0">
                          <a:effectLst/>
                        </a:rPr>
                        <a:t>10%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322.52</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399702385"/>
                  </a:ext>
                </a:extLst>
              </a:tr>
              <a:tr h="279400">
                <a:tc>
                  <a:txBody>
                    <a:bodyPr/>
                    <a:lstStyle/>
                    <a:p>
                      <a:pPr algn="ctr" fontAlgn="ctr"/>
                      <a:r>
                        <a:rPr lang="en-US" altLang="ja-JP" sz="1300" u="none" strike="noStrike">
                          <a:effectLst/>
                        </a:rPr>
                        <a:t>20%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147.06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331.78</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61580070"/>
                  </a:ext>
                </a:extLst>
              </a:tr>
              <a:tr h="279400">
                <a:tc>
                  <a:txBody>
                    <a:bodyPr/>
                    <a:lstStyle/>
                    <a:p>
                      <a:pPr algn="ctr" fontAlgn="ctr"/>
                      <a:r>
                        <a:rPr lang="en-US" altLang="ja-JP" sz="1300" u="none" strike="noStrike">
                          <a:effectLst/>
                        </a:rPr>
                        <a:t>30%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46.97</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515.84</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041483205"/>
                  </a:ext>
                </a:extLst>
              </a:tr>
              <a:tr h="279400">
                <a:tc>
                  <a:txBody>
                    <a:bodyPr/>
                    <a:lstStyle/>
                    <a:p>
                      <a:pPr algn="ctr" fontAlgn="ctr"/>
                      <a:r>
                        <a:rPr lang="en-US" altLang="ja-JP" sz="1300" u="none" strike="noStrike">
                          <a:effectLst/>
                        </a:rPr>
                        <a:t>40%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0.00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486.91</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64729203"/>
                  </a:ext>
                </a:extLst>
              </a:tr>
            </a:tbl>
          </a:graphicData>
        </a:graphic>
      </p:graphicFrame>
      <p:sp>
        <p:nvSpPr>
          <p:cNvPr id="9" name="正方形/長方形 8">
            <a:extLst>
              <a:ext uri="{FF2B5EF4-FFF2-40B4-BE49-F238E27FC236}">
                <a16:creationId xmlns:a16="http://schemas.microsoft.com/office/drawing/2014/main" id="{62368302-6356-C043-8372-AAB66F27ECED}"/>
              </a:ext>
            </a:extLst>
          </p:cNvPr>
          <p:cNvSpPr/>
          <p:nvPr/>
        </p:nvSpPr>
        <p:spPr>
          <a:xfrm>
            <a:off x="5381296" y="1999353"/>
            <a:ext cx="1355834" cy="100602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946B1F4-95FA-ED47-B393-5BFB274E8B61}"/>
              </a:ext>
            </a:extLst>
          </p:cNvPr>
          <p:cNvSpPr txBox="1"/>
          <p:nvPr/>
        </p:nvSpPr>
        <p:spPr>
          <a:xfrm>
            <a:off x="1522929" y="6076483"/>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spTree>
    <p:extLst>
      <p:ext uri="{BB962C8B-B14F-4D97-AF65-F5344CB8AC3E}">
        <p14:creationId xmlns:p14="http://schemas.microsoft.com/office/powerpoint/2010/main" val="3747315401"/>
      </p:ext>
    </p:extLst>
  </p:cSld>
  <p:clrMapOvr>
    <a:masterClrMapping/>
  </p:clrMapOvr>
  <mc:AlternateContent xmlns:mc="http://schemas.openxmlformats.org/markup-compatibility/2006" xmlns:p14="http://schemas.microsoft.com/office/powerpoint/2010/main">
    <mc:Choice Requires="p14">
      <p:transition spd="slow" p14:dur="2000" advTm="35463"/>
    </mc:Choice>
    <mc:Fallback xmlns="">
      <p:transition spd="slow" advTm="35463"/>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9740F68-F328-1246-9854-3608C5B36D0C}"/>
              </a:ext>
            </a:extLst>
          </p:cNvPr>
          <p:cNvSpPr>
            <a:spLocks noGrp="1"/>
          </p:cNvSpPr>
          <p:nvPr>
            <p:ph type="ftr" sz="quarter" idx="10"/>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F5BF624-CDC3-C24F-89AD-4B168FF13A26}"/>
              </a:ext>
            </a:extLst>
          </p:cNvPr>
          <p:cNvSpPr>
            <a:spLocks noGrp="1"/>
          </p:cNvSpPr>
          <p:nvPr>
            <p:ph type="sldNum" sz="quarter" idx="11"/>
          </p:nvPr>
        </p:nvSpPr>
        <p:spPr/>
        <p:txBody>
          <a:bodyPr/>
          <a:lstStyle/>
          <a:p>
            <a:fld id="{08FC5268-0E06-784C-B5A0-7DE08B3865E8}" type="slidenum">
              <a:rPr lang="ja-JP" altLang="en-US" smtClean="0"/>
              <a:pPr/>
              <a:t>34</a:t>
            </a:fld>
            <a:endParaRPr lang="ja-JP" altLang="en-US"/>
          </a:p>
        </p:txBody>
      </p:sp>
      <p:sp>
        <p:nvSpPr>
          <p:cNvPr id="5" name="タイトル 4">
            <a:extLst>
              <a:ext uri="{FF2B5EF4-FFF2-40B4-BE49-F238E27FC236}">
                <a16:creationId xmlns:a16="http://schemas.microsoft.com/office/drawing/2014/main" id="{F4EBCCAA-5CCD-D24F-AC46-2019F630502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5D16976A-7033-1944-8C5B-03A51F47B120}"/>
              </a:ext>
            </a:extLst>
          </p:cNvPr>
          <p:cNvSpPr>
            <a:spLocks noGrp="1"/>
          </p:cNvSpPr>
          <p:nvPr>
            <p:ph type="body" sz="quarter" idx="4294967295"/>
          </p:nvPr>
        </p:nvSpPr>
        <p:spPr>
          <a:xfrm>
            <a:off x="237747" y="3139963"/>
            <a:ext cx="8756650" cy="334963"/>
          </a:xfrm>
          <a:ln>
            <a:solidFill>
              <a:schemeClr val="accent2"/>
            </a:solidFill>
          </a:ln>
        </p:spPr>
        <p:txBody>
          <a:bodyPr>
            <a:normAutofit lnSpcReduction="10000"/>
          </a:bodyPr>
          <a:lstStyle/>
          <a:p>
            <a:r>
              <a:rPr lang="ja-JP" altLang="en-US" sz="1800"/>
              <a:t>過大申告率が</a:t>
            </a:r>
            <a:r>
              <a:rPr lang="en-US" altLang="ja-JP" sz="1800" dirty="0"/>
              <a:t>0%</a:t>
            </a:r>
            <a:r>
              <a:rPr lang="ja-JP" altLang="en-US" sz="1800"/>
              <a:t>のとき</a:t>
            </a:r>
            <a:r>
              <a:rPr lang="en-US" altLang="ja-JP" sz="1800" dirty="0"/>
              <a:t>,</a:t>
            </a:r>
            <a:r>
              <a:rPr lang="ja-JP" altLang="en-US" sz="1800"/>
              <a:t>つまり正直にコストを申告した時利益は最大となっている</a:t>
            </a:r>
          </a:p>
        </p:txBody>
      </p:sp>
      <p:graphicFrame>
        <p:nvGraphicFramePr>
          <p:cNvPr id="9" name="グラフ 8">
            <a:extLst>
              <a:ext uri="{FF2B5EF4-FFF2-40B4-BE49-F238E27FC236}">
                <a16:creationId xmlns:a16="http://schemas.microsoft.com/office/drawing/2014/main" id="{A1B138EC-5026-054C-B035-20D3792700F2}"/>
              </a:ext>
            </a:extLst>
          </p:cNvPr>
          <p:cNvGraphicFramePr>
            <a:graphicFrameLocks/>
          </p:cNvGraphicFramePr>
          <p:nvPr/>
        </p:nvGraphicFramePr>
        <p:xfrm>
          <a:off x="1904458" y="855771"/>
          <a:ext cx="5267707" cy="1801519"/>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D277C803-5A20-DF43-B1AD-333F4EAF23FD}"/>
              </a:ext>
            </a:extLst>
          </p:cNvPr>
          <p:cNvSpPr txBox="1"/>
          <p:nvPr/>
        </p:nvSpPr>
        <p:spPr>
          <a:xfrm>
            <a:off x="1179439" y="2329779"/>
            <a:ext cx="1210588" cy="338554"/>
          </a:xfrm>
          <a:prstGeom prst="rect">
            <a:avLst/>
          </a:prstGeom>
          <a:noFill/>
        </p:spPr>
        <p:txBody>
          <a:bodyPr wrap="none" rtlCol="0">
            <a:spAutoFit/>
          </a:bodyPr>
          <a:lstStyle/>
          <a:p>
            <a:r>
              <a:rPr kumimoji="1" lang="ja-JP" altLang="en-US" sz="1600"/>
              <a:t>過大申告率</a:t>
            </a:r>
          </a:p>
        </p:txBody>
      </p:sp>
      <p:sp>
        <p:nvSpPr>
          <p:cNvPr id="12" name="テキスト ボックス 11">
            <a:extLst>
              <a:ext uri="{FF2B5EF4-FFF2-40B4-BE49-F238E27FC236}">
                <a16:creationId xmlns:a16="http://schemas.microsoft.com/office/drawing/2014/main" id="{A8DDA0BC-E22E-FD43-8A78-47260A5186E0}"/>
              </a:ext>
            </a:extLst>
          </p:cNvPr>
          <p:cNvSpPr txBox="1"/>
          <p:nvPr/>
        </p:nvSpPr>
        <p:spPr>
          <a:xfrm>
            <a:off x="1299011" y="871656"/>
            <a:ext cx="595035" cy="338554"/>
          </a:xfrm>
          <a:prstGeom prst="rect">
            <a:avLst/>
          </a:prstGeom>
          <a:noFill/>
        </p:spPr>
        <p:txBody>
          <a:bodyPr wrap="none" rtlCol="0">
            <a:spAutoFit/>
          </a:bodyPr>
          <a:lstStyle/>
          <a:p>
            <a:r>
              <a:rPr kumimoji="1" lang="ja-JP" altLang="en-US" sz="1600"/>
              <a:t>利益</a:t>
            </a:r>
          </a:p>
        </p:txBody>
      </p:sp>
      <p:sp>
        <p:nvSpPr>
          <p:cNvPr id="13" name="テキスト ボックス 12">
            <a:extLst>
              <a:ext uri="{FF2B5EF4-FFF2-40B4-BE49-F238E27FC236}">
                <a16:creationId xmlns:a16="http://schemas.microsoft.com/office/drawing/2014/main" id="{F18C92BA-CACC-294A-8C42-7588C9DD4954}"/>
              </a:ext>
            </a:extLst>
          </p:cNvPr>
          <p:cNvSpPr txBox="1"/>
          <p:nvPr/>
        </p:nvSpPr>
        <p:spPr>
          <a:xfrm>
            <a:off x="1252002" y="2663076"/>
            <a:ext cx="8004114" cy="369332"/>
          </a:xfrm>
          <a:prstGeom prst="rect">
            <a:avLst/>
          </a:prstGeom>
          <a:noFill/>
        </p:spPr>
        <p:txBody>
          <a:bodyPr wrap="none" rtlCol="0">
            <a:spAutoFit/>
          </a:bodyPr>
          <a:lstStyle/>
          <a:p>
            <a:r>
              <a:rPr lang="ja-JP" altLang="en-US"/>
              <a:t>図</a:t>
            </a:r>
            <a:r>
              <a:rPr lang="en-US" altLang="ja-JP" dirty="0"/>
              <a:t>2</a:t>
            </a:r>
            <a:r>
              <a:rPr kumimoji="1" lang="en-US" altLang="ja-JP" dirty="0"/>
              <a:t>. </a:t>
            </a:r>
            <a:r>
              <a:rPr lang="en-US" altLang="ja-JP" dirty="0"/>
              <a:t>Padding Method</a:t>
            </a:r>
            <a:r>
              <a:rPr lang="ja-JP" altLang="en-US"/>
              <a:t>における</a:t>
            </a:r>
            <a:r>
              <a:rPr kumimoji="1" lang="ja-JP" altLang="en-US"/>
              <a:t>提供側の過大申告を行う</a:t>
            </a:r>
            <a:r>
              <a:rPr kumimoji="1" lang="en-US" altLang="ja-JP" dirty="0"/>
              <a:t>1</a:t>
            </a:r>
            <a:r>
              <a:rPr kumimoji="1" lang="ja-JP" altLang="en-US"/>
              <a:t>企業の利益の平均</a:t>
            </a:r>
          </a:p>
        </p:txBody>
      </p:sp>
      <p:graphicFrame>
        <p:nvGraphicFramePr>
          <p:cNvPr id="14" name="グラフ 13">
            <a:extLst>
              <a:ext uri="{FF2B5EF4-FFF2-40B4-BE49-F238E27FC236}">
                <a16:creationId xmlns:a16="http://schemas.microsoft.com/office/drawing/2014/main" id="{FBBCC7EA-5DAA-334C-9A26-6BACD70CD6B3}"/>
              </a:ext>
            </a:extLst>
          </p:cNvPr>
          <p:cNvGraphicFramePr>
            <a:graphicFrameLocks/>
          </p:cNvGraphicFramePr>
          <p:nvPr>
            <p:extLst>
              <p:ext uri="{D42A27DB-BD31-4B8C-83A1-F6EECF244321}">
                <p14:modId xmlns:p14="http://schemas.microsoft.com/office/powerpoint/2010/main" val="2171129529"/>
              </p:ext>
            </p:extLst>
          </p:nvPr>
        </p:nvGraphicFramePr>
        <p:xfrm>
          <a:off x="1959114" y="3763245"/>
          <a:ext cx="5158395" cy="1932699"/>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4">
            <a:extLst>
              <a:ext uri="{FF2B5EF4-FFF2-40B4-BE49-F238E27FC236}">
                <a16:creationId xmlns:a16="http://schemas.microsoft.com/office/drawing/2014/main" id="{D0AFB7A5-2878-6042-AAB8-707F8EF87D7A}"/>
              </a:ext>
            </a:extLst>
          </p:cNvPr>
          <p:cNvSpPr txBox="1"/>
          <p:nvPr/>
        </p:nvSpPr>
        <p:spPr>
          <a:xfrm>
            <a:off x="1215881" y="3922564"/>
            <a:ext cx="595035" cy="338554"/>
          </a:xfrm>
          <a:prstGeom prst="rect">
            <a:avLst/>
          </a:prstGeom>
          <a:noFill/>
        </p:spPr>
        <p:txBody>
          <a:bodyPr wrap="none" rtlCol="0">
            <a:spAutoFit/>
          </a:bodyPr>
          <a:lstStyle/>
          <a:p>
            <a:r>
              <a:rPr kumimoji="1" lang="ja-JP" altLang="en-US" sz="1600"/>
              <a:t>利益</a:t>
            </a:r>
          </a:p>
        </p:txBody>
      </p:sp>
      <p:sp>
        <p:nvSpPr>
          <p:cNvPr id="16" name="テキスト ボックス 15">
            <a:extLst>
              <a:ext uri="{FF2B5EF4-FFF2-40B4-BE49-F238E27FC236}">
                <a16:creationId xmlns:a16="http://schemas.microsoft.com/office/drawing/2014/main" id="{557BD8AF-E779-BA4E-B4C5-01D0230CFC01}"/>
              </a:ext>
            </a:extLst>
          </p:cNvPr>
          <p:cNvSpPr txBox="1"/>
          <p:nvPr/>
        </p:nvSpPr>
        <p:spPr>
          <a:xfrm>
            <a:off x="991234" y="5450600"/>
            <a:ext cx="1210588" cy="338554"/>
          </a:xfrm>
          <a:prstGeom prst="rect">
            <a:avLst/>
          </a:prstGeom>
          <a:noFill/>
        </p:spPr>
        <p:txBody>
          <a:bodyPr wrap="none" rtlCol="0">
            <a:spAutoFit/>
          </a:bodyPr>
          <a:lstStyle/>
          <a:p>
            <a:r>
              <a:rPr kumimoji="1" lang="ja-JP" altLang="en-US" sz="1600"/>
              <a:t>過大申告率</a:t>
            </a:r>
          </a:p>
        </p:txBody>
      </p:sp>
      <p:sp>
        <p:nvSpPr>
          <p:cNvPr id="17" name="テキスト プレースホルダー 3">
            <a:extLst>
              <a:ext uri="{FF2B5EF4-FFF2-40B4-BE49-F238E27FC236}">
                <a16:creationId xmlns:a16="http://schemas.microsoft.com/office/drawing/2014/main" id="{419E0BB0-780C-FF4E-A5D6-9D0666BF27FF}"/>
              </a:ext>
            </a:extLst>
          </p:cNvPr>
          <p:cNvSpPr txBox="1">
            <a:spLocks/>
          </p:cNvSpPr>
          <p:nvPr/>
        </p:nvSpPr>
        <p:spPr>
          <a:xfrm>
            <a:off x="234485" y="6140353"/>
            <a:ext cx="6071722" cy="315311"/>
          </a:xfrm>
          <a:prstGeom prst="rect">
            <a:avLst/>
          </a:prstGeom>
          <a:ln>
            <a:solidFill>
              <a:schemeClr val="accent2"/>
            </a:solidFill>
          </a:ln>
        </p:spPr>
        <p:txBody>
          <a:bodyPr vert="horz" lIns="91440" tIns="45720" rIns="91440" bIns="45720" rtlCol="0">
            <a:normAutofit lnSpcReduction="10000"/>
          </a:bodyPr>
          <a:lstStyle>
            <a:lvl1pPr marL="128588" indent="-128588" algn="l" defTabSz="514350" rtl="0" eaLnBrk="1" latinLnBrk="0" hangingPunct="1">
              <a:lnSpc>
                <a:spcPct val="90000"/>
              </a:lnSpc>
              <a:spcBef>
                <a:spcPts val="563"/>
              </a:spcBef>
              <a:buFont typeface="Wingdings" panose="05000000000000000000"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1">
                    <a:lumMod val="75000"/>
                    <a:lumOff val="25000"/>
                  </a:schemeClr>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1800"/>
              <a:t>過大申告によって利益を上げることが可能となっている</a:t>
            </a:r>
          </a:p>
        </p:txBody>
      </p:sp>
      <p:sp>
        <p:nvSpPr>
          <p:cNvPr id="18" name="テキスト ボックス 17">
            <a:extLst>
              <a:ext uri="{FF2B5EF4-FFF2-40B4-BE49-F238E27FC236}">
                <a16:creationId xmlns:a16="http://schemas.microsoft.com/office/drawing/2014/main" id="{555AA71B-A382-8C49-83D2-9B7A6CDFAB47}"/>
              </a:ext>
            </a:extLst>
          </p:cNvPr>
          <p:cNvSpPr txBox="1"/>
          <p:nvPr/>
        </p:nvSpPr>
        <p:spPr>
          <a:xfrm>
            <a:off x="1554962" y="5735943"/>
            <a:ext cx="7236276" cy="369332"/>
          </a:xfrm>
          <a:prstGeom prst="rect">
            <a:avLst/>
          </a:prstGeom>
          <a:noFill/>
        </p:spPr>
        <p:txBody>
          <a:bodyPr wrap="none" rtlCol="0">
            <a:spAutoFit/>
          </a:bodyPr>
          <a:lstStyle/>
          <a:p>
            <a:r>
              <a:rPr lang="ja-JP" altLang="en-US"/>
              <a:t>図</a:t>
            </a:r>
            <a:r>
              <a:rPr lang="en-US" altLang="ja-JP" dirty="0"/>
              <a:t>3</a:t>
            </a:r>
            <a:r>
              <a:rPr kumimoji="1" lang="en-US" altLang="ja-JP" dirty="0"/>
              <a:t>.</a:t>
            </a:r>
            <a:r>
              <a:rPr lang="ja-JP" altLang="en-US"/>
              <a:t>従来手法における提供側</a:t>
            </a:r>
            <a:r>
              <a:rPr kumimoji="1" lang="ja-JP" altLang="en-US"/>
              <a:t>の過大申告を行う</a:t>
            </a:r>
            <a:r>
              <a:rPr kumimoji="1" lang="en-US" altLang="ja-JP" dirty="0"/>
              <a:t>1</a:t>
            </a:r>
            <a:r>
              <a:rPr kumimoji="1" lang="ja-JP" altLang="en-US"/>
              <a:t>企業の</a:t>
            </a:r>
            <a:r>
              <a:rPr lang="ja-JP" altLang="en-US"/>
              <a:t>利益の平均</a:t>
            </a:r>
            <a:endParaRPr kumimoji="1" lang="ja-JP" altLang="en-US"/>
          </a:p>
        </p:txBody>
      </p:sp>
    </p:spTree>
    <p:extLst>
      <p:ext uri="{BB962C8B-B14F-4D97-AF65-F5344CB8AC3E}">
        <p14:creationId xmlns:p14="http://schemas.microsoft.com/office/powerpoint/2010/main" val="3040357475"/>
      </p:ext>
    </p:extLst>
  </p:cSld>
  <p:clrMapOvr>
    <a:masterClrMapping/>
  </p:clrMapOvr>
  <mc:AlternateContent xmlns:mc="http://schemas.openxmlformats.org/markup-compatibility/2006" xmlns:p14="http://schemas.microsoft.com/office/powerpoint/2010/main">
    <mc:Choice Requires="p14">
      <p:transition spd="slow" p14:dur="2000" advTm="51068"/>
    </mc:Choice>
    <mc:Fallback xmlns="">
      <p:transition spd="slow" advTm="5106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5F927F9-3C99-1E48-AFF3-EB1406D58199}"/>
              </a:ext>
            </a:extLst>
          </p:cNvPr>
          <p:cNvSpPr>
            <a:spLocks noGrp="1"/>
          </p:cNvSpPr>
          <p:nvPr>
            <p:ph type="ftr" sz="quarter" idx="14"/>
          </p:nvPr>
        </p:nvSpPr>
        <p:spPr/>
        <p:txBody>
          <a:bodyPr/>
          <a:lstStyle/>
          <a:p>
            <a:endParaRPr lang="ja-JP" altLang="en-US" dirty="0">
              <a:solidFill>
                <a:srgbClr val="323232"/>
              </a:solidFill>
            </a:endParaRPr>
          </a:p>
        </p:txBody>
      </p:sp>
      <p:sp>
        <p:nvSpPr>
          <p:cNvPr id="6" name="スライド番号プレースホルダー 5">
            <a:extLst>
              <a:ext uri="{FF2B5EF4-FFF2-40B4-BE49-F238E27FC236}">
                <a16:creationId xmlns:a16="http://schemas.microsoft.com/office/drawing/2014/main" id="{71D2F7CA-AAF7-C94B-BD0B-AEB88685F4E0}"/>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35</a:t>
            </a:fld>
            <a:endParaRPr lang="ja-JP" altLang="en-US">
              <a:solidFill>
                <a:srgbClr val="505050"/>
              </a:solidFill>
            </a:endParaRPr>
          </a:p>
        </p:txBody>
      </p:sp>
      <p:sp>
        <p:nvSpPr>
          <p:cNvPr id="7" name="テキスト プレースホルダー 6">
            <a:extLst>
              <a:ext uri="{FF2B5EF4-FFF2-40B4-BE49-F238E27FC236}">
                <a16:creationId xmlns:a16="http://schemas.microsoft.com/office/drawing/2014/main" id="{8CDEABED-6768-034A-9A89-88DEB0B0EE45}"/>
              </a:ext>
            </a:extLst>
          </p:cNvPr>
          <p:cNvSpPr>
            <a:spLocks noGrp="1"/>
          </p:cNvSpPr>
          <p:nvPr>
            <p:ph type="body" sz="quarter" idx="13"/>
          </p:nvPr>
        </p:nvSpPr>
        <p:spPr>
          <a:xfrm>
            <a:off x="628650" y="1347350"/>
            <a:ext cx="8336674" cy="4241256"/>
          </a:xfrm>
        </p:spPr>
        <p:txBody>
          <a:bodyPr>
            <a:normAutofit/>
          </a:bodyPr>
          <a:lstStyle/>
          <a:p>
            <a:pPr>
              <a:lnSpc>
                <a:spcPct val="100000"/>
              </a:lnSpc>
            </a:pPr>
            <a:r>
              <a:rPr lang="ja-JP" altLang="en-US" sz="2200"/>
              <a:t>オークション主催者は，ある目的をオークションを通して</a:t>
            </a:r>
            <a:endParaRPr lang="en-US" altLang="ja-JP" sz="2200" dirty="0"/>
          </a:p>
          <a:p>
            <a:pPr marL="0" indent="0">
              <a:lnSpc>
                <a:spcPct val="100000"/>
              </a:lnSpc>
              <a:buNone/>
            </a:pPr>
            <a:r>
              <a:rPr lang="en-US" altLang="ja-JP" sz="2200" dirty="0"/>
              <a:t>    </a:t>
            </a:r>
            <a:r>
              <a:rPr lang="ja-JP" altLang="en-US" sz="2200"/>
              <a:t>達成したい</a:t>
            </a:r>
            <a:endParaRPr lang="en-US" altLang="ja-JP" sz="2200" dirty="0"/>
          </a:p>
          <a:p>
            <a:pPr lvl="1"/>
            <a:r>
              <a:rPr lang="ja-JP" altLang="en-US"/>
              <a:t>本研究の目的：総利益最大化</a:t>
            </a:r>
            <a:endParaRPr lang="en-US" altLang="ja-JP" dirty="0"/>
          </a:p>
          <a:p>
            <a:pPr>
              <a:lnSpc>
                <a:spcPct val="100000"/>
              </a:lnSpc>
            </a:pPr>
            <a:r>
              <a:rPr lang="ja-JP" altLang="en-US" sz="2200"/>
              <a:t>しかし，オークション主催者は参加者の真の評価値については</a:t>
            </a:r>
            <a:endParaRPr lang="en-US" altLang="ja-JP" sz="2200" dirty="0"/>
          </a:p>
          <a:p>
            <a:pPr marL="0" indent="0">
              <a:lnSpc>
                <a:spcPct val="100000"/>
              </a:lnSpc>
              <a:buNone/>
            </a:pPr>
            <a:r>
              <a:rPr lang="en-US" altLang="ja-JP" sz="2200" dirty="0"/>
              <a:t>   </a:t>
            </a:r>
            <a:r>
              <a:rPr lang="ja-JP" altLang="en-US" sz="2200"/>
              <a:t>知らない（情報不完備ゲーム）</a:t>
            </a:r>
            <a:endParaRPr lang="en-US" altLang="ja-JP" sz="1800" dirty="0"/>
          </a:p>
          <a:p>
            <a:pPr>
              <a:lnSpc>
                <a:spcPct val="100000"/>
              </a:lnSpc>
            </a:pPr>
            <a:r>
              <a:rPr lang="ja-JP" altLang="en-US" sz="2200"/>
              <a:t>そこで，</a:t>
            </a:r>
            <a:r>
              <a:rPr lang="ja-JP" altLang="en-US" sz="2200" u="sng">
                <a:uFill>
                  <a:solidFill>
                    <a:schemeClr val="accent2"/>
                  </a:solidFill>
                </a:uFill>
              </a:rPr>
              <a:t>真の評価値を申告させるようなオークション</a:t>
            </a:r>
            <a:r>
              <a:rPr lang="ja-JP" altLang="en-US" sz="2200"/>
              <a:t>を設計する必要である</a:t>
            </a:r>
            <a:endParaRPr lang="en-US" altLang="ja-JP" sz="2200" dirty="0"/>
          </a:p>
          <a:p>
            <a:pPr lvl="1"/>
            <a:r>
              <a:rPr lang="ja-JP" altLang="en-US"/>
              <a:t>真の評価を申告することが支配戦略である</a:t>
            </a:r>
            <a:endParaRPr lang="en-US" altLang="ja-JP" dirty="0"/>
          </a:p>
          <a:p>
            <a:pPr lvl="1"/>
            <a:r>
              <a:rPr lang="ja-JP" altLang="en-US"/>
              <a:t>そのようなオークションを耐戦略性のあるオークションという</a:t>
            </a:r>
            <a:endParaRPr lang="en-US" altLang="ja-JP" sz="2200" dirty="0"/>
          </a:p>
          <a:p>
            <a:endParaRPr kumimoji="1" lang="ja-JP" altLang="en-US" sz="2200"/>
          </a:p>
        </p:txBody>
      </p:sp>
      <p:sp>
        <p:nvSpPr>
          <p:cNvPr id="4" name="タイトル 3">
            <a:extLst>
              <a:ext uri="{FF2B5EF4-FFF2-40B4-BE49-F238E27FC236}">
                <a16:creationId xmlns:a16="http://schemas.microsoft.com/office/drawing/2014/main" id="{8D7AEB8C-4465-3E44-B83E-CF21D62A11E0}"/>
              </a:ext>
            </a:extLst>
          </p:cNvPr>
          <p:cNvSpPr>
            <a:spLocks noGrp="1"/>
          </p:cNvSpPr>
          <p:nvPr>
            <p:ph type="title"/>
          </p:nvPr>
        </p:nvSpPr>
        <p:spPr/>
        <p:txBody>
          <a:bodyPr/>
          <a:lstStyle/>
          <a:p>
            <a:r>
              <a:rPr kumimoji="1" lang="ja-JP" altLang="en-US"/>
              <a:t>耐戦略性を満たす必要性</a:t>
            </a:r>
          </a:p>
        </p:txBody>
      </p:sp>
      <p:sp>
        <p:nvSpPr>
          <p:cNvPr id="10" name="テキスト ボックス 9">
            <a:extLst>
              <a:ext uri="{FF2B5EF4-FFF2-40B4-BE49-F238E27FC236}">
                <a16:creationId xmlns:a16="http://schemas.microsoft.com/office/drawing/2014/main" id="{C36B78ED-0486-E34B-BE62-A67AE3B62A8A}"/>
              </a:ext>
            </a:extLst>
          </p:cNvPr>
          <p:cNvSpPr txBox="1"/>
          <p:nvPr/>
        </p:nvSpPr>
        <p:spPr>
          <a:xfrm>
            <a:off x="139982" y="4942096"/>
            <a:ext cx="8937062" cy="1015663"/>
          </a:xfrm>
          <a:prstGeom prst="rect">
            <a:avLst/>
          </a:prstGeom>
          <a:noFill/>
          <a:ln>
            <a:solidFill>
              <a:schemeClr val="accent2"/>
            </a:solidFill>
          </a:ln>
        </p:spPr>
        <p:txBody>
          <a:bodyPr wrap="none" rtlCol="0">
            <a:spAutoFit/>
          </a:bodyPr>
          <a:lstStyle/>
          <a:p>
            <a:r>
              <a:rPr lang="ja-JP" altLang="en-US" sz="2000"/>
              <a:t>耐戦略性を満たさない場合</a:t>
            </a:r>
            <a:endParaRPr lang="en-US" altLang="ja-JP" sz="2000" dirty="0"/>
          </a:p>
          <a:p>
            <a:pPr marL="285750" indent="-285750">
              <a:buFont typeface="Arial" panose="020B0604020202020204" pitchFamily="34" charset="0"/>
              <a:buChar char="•"/>
            </a:pPr>
            <a:r>
              <a:rPr lang="ja-JP" altLang="en-US" sz="2000"/>
              <a:t>オークションを通して本来の目的を達成できなくなる</a:t>
            </a:r>
            <a:endParaRPr lang="en-US" altLang="ja-JP" sz="2000" dirty="0"/>
          </a:p>
          <a:p>
            <a:pPr marL="285750" indent="-285750">
              <a:buFont typeface="Arial" panose="020B0604020202020204" pitchFamily="34" charset="0"/>
              <a:buChar char="•"/>
            </a:pPr>
            <a:r>
              <a:rPr lang="ja-JP" altLang="en-US" sz="2000"/>
              <a:t>参加者に評価値を考える手間を与え，使い勝手が悪いオークションになる</a:t>
            </a:r>
            <a:endParaRPr kumimoji="1" lang="ja-JP" altLang="en-US" sz="2000"/>
          </a:p>
        </p:txBody>
      </p:sp>
    </p:spTree>
    <p:extLst>
      <p:ext uri="{BB962C8B-B14F-4D97-AF65-F5344CB8AC3E}">
        <p14:creationId xmlns:p14="http://schemas.microsoft.com/office/powerpoint/2010/main" val="2835166994"/>
      </p:ext>
    </p:extLst>
  </p:cSld>
  <p:clrMapOvr>
    <a:masterClrMapping/>
  </p:clrMapOvr>
  <mc:AlternateContent xmlns:mc="http://schemas.openxmlformats.org/markup-compatibility/2006" xmlns:p14="http://schemas.microsoft.com/office/powerpoint/2010/main">
    <mc:Choice Requires="p14">
      <p:transition spd="slow" p14:dur="2000" advTm="42525"/>
    </mc:Choice>
    <mc:Fallback xmlns="">
      <p:transition spd="slow" advTm="42525"/>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36</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𝑸</m:t>
                        </m:r>
                      </m:e>
                    </m:d>
                  </m:oMath>
                </a14:m>
                <a:r>
                  <a:rPr kumimoji="1" lang="ja-JP" altLang="en-US"/>
                  <a:t>の</a:t>
                </a:r>
                <a:r>
                  <a:rPr lang="ja-JP" altLang="en-US"/>
                  <a:t>定式化</a:t>
                </a:r>
                <a:r>
                  <a:rPr kumimoji="1" lang="en-US" altLang="ja-JP" dirty="0"/>
                  <a:t> (I)</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6"/>
                <a:stretch>
                  <a:fillRect l="-322" t="-2222" b="-31111"/>
                </a:stretch>
              </a:blipFill>
            </p:spPr>
            <p:txBody>
              <a:bodyPr/>
              <a:lstStyle/>
              <a:p>
                <a:r>
                  <a:rPr lang="ja-JP" altLang="en-US">
                    <a:noFill/>
                  </a:rPr>
                  <a:t> </a:t>
                </a:r>
              </a:p>
            </p:txBody>
          </p:sp>
        </mc:Fallback>
      </mc:AlternateContent>
      <p:pic>
        <p:nvPicPr>
          <p:cNvPr id="26" name="図 25">
            <a:extLst>
              <a:ext uri="{FF2B5EF4-FFF2-40B4-BE49-F238E27FC236}">
                <a16:creationId xmlns:a16="http://schemas.microsoft.com/office/drawing/2014/main" id="{D2E0E5A6-EFCB-914E-ABCE-6937E53EDA8D}"/>
              </a:ext>
            </a:extLst>
          </p:cNvPr>
          <p:cNvPicPr>
            <a:picLocks noChangeAspect="1"/>
          </p:cNvPicPr>
          <p:nvPr>
            <p:custDataLst>
              <p:tags r:id="rId1"/>
            </p:custDataLst>
          </p:nvPr>
        </p:nvPicPr>
        <p:blipFill>
          <a:blip r:embed="rId7"/>
          <a:stretch>
            <a:fillRect/>
          </a:stretch>
        </p:blipFill>
        <p:spPr>
          <a:xfrm>
            <a:off x="581948" y="2275341"/>
            <a:ext cx="4643304" cy="4062524"/>
          </a:xfrm>
          <a:prstGeom prst="rect">
            <a:avLst/>
          </a:prstGeom>
        </p:spPr>
      </p:pic>
      <p:sp>
        <p:nvSpPr>
          <p:cNvPr id="31" name="テキスト ボックス 30">
            <a:extLst>
              <a:ext uri="{FF2B5EF4-FFF2-40B4-BE49-F238E27FC236}">
                <a16:creationId xmlns:a16="http://schemas.microsoft.com/office/drawing/2014/main" id="{23E6B3B0-2B90-7B44-8207-AC0632985E12}"/>
              </a:ext>
            </a:extLst>
          </p:cNvPr>
          <p:cNvSpPr txBox="1"/>
          <p:nvPr/>
        </p:nvSpPr>
        <p:spPr>
          <a:xfrm>
            <a:off x="5317698" y="2547962"/>
            <a:ext cx="465192" cy="369332"/>
          </a:xfrm>
          <a:prstGeom prst="rect">
            <a:avLst/>
          </a:prstGeom>
          <a:noFill/>
        </p:spPr>
        <p:txBody>
          <a:bodyPr wrap="none" rtlCol="0">
            <a:spAutoFit/>
          </a:bodyPr>
          <a:lstStyle/>
          <a:p>
            <a:r>
              <a:rPr kumimoji="1" lang="en-US" altLang="ja-JP" dirty="0"/>
              <a:t>(7)</a:t>
            </a:r>
            <a:endParaRPr kumimoji="1" lang="ja-JP" altLang="en-US"/>
          </a:p>
        </p:txBody>
      </p:sp>
      <p:sp>
        <p:nvSpPr>
          <p:cNvPr id="32" name="テキスト ボックス 31">
            <a:extLst>
              <a:ext uri="{FF2B5EF4-FFF2-40B4-BE49-F238E27FC236}">
                <a16:creationId xmlns:a16="http://schemas.microsoft.com/office/drawing/2014/main" id="{885A0F10-F3E0-144B-8500-0F6C3B3144E0}"/>
              </a:ext>
            </a:extLst>
          </p:cNvPr>
          <p:cNvSpPr txBox="1"/>
          <p:nvPr/>
        </p:nvSpPr>
        <p:spPr>
          <a:xfrm>
            <a:off x="5317698" y="3299388"/>
            <a:ext cx="465192" cy="369332"/>
          </a:xfrm>
          <a:prstGeom prst="rect">
            <a:avLst/>
          </a:prstGeom>
          <a:noFill/>
        </p:spPr>
        <p:txBody>
          <a:bodyPr wrap="none" rtlCol="0">
            <a:spAutoFit/>
          </a:bodyPr>
          <a:lstStyle/>
          <a:p>
            <a:r>
              <a:rPr kumimoji="1" lang="en-US" altLang="ja-JP" dirty="0"/>
              <a:t>(8)</a:t>
            </a:r>
            <a:endParaRPr kumimoji="1" lang="ja-JP" altLang="en-US"/>
          </a:p>
        </p:txBody>
      </p:sp>
      <p:sp>
        <p:nvSpPr>
          <p:cNvPr id="33" name="テキスト ボックス 32">
            <a:extLst>
              <a:ext uri="{FF2B5EF4-FFF2-40B4-BE49-F238E27FC236}">
                <a16:creationId xmlns:a16="http://schemas.microsoft.com/office/drawing/2014/main" id="{2FFF15CF-D705-4B4B-9414-328027310329}"/>
              </a:ext>
            </a:extLst>
          </p:cNvPr>
          <p:cNvSpPr txBox="1"/>
          <p:nvPr/>
        </p:nvSpPr>
        <p:spPr>
          <a:xfrm>
            <a:off x="5317698" y="3825634"/>
            <a:ext cx="465192" cy="369332"/>
          </a:xfrm>
          <a:prstGeom prst="rect">
            <a:avLst/>
          </a:prstGeom>
          <a:noFill/>
        </p:spPr>
        <p:txBody>
          <a:bodyPr wrap="none" rtlCol="0">
            <a:spAutoFit/>
          </a:bodyPr>
          <a:lstStyle/>
          <a:p>
            <a:r>
              <a:rPr kumimoji="1" lang="en-US" altLang="ja-JP" dirty="0"/>
              <a:t>(9)</a:t>
            </a:r>
            <a:endParaRPr kumimoji="1" lang="ja-JP" altLang="en-US"/>
          </a:p>
        </p:txBody>
      </p:sp>
      <p:sp>
        <p:nvSpPr>
          <p:cNvPr id="34" name="テキスト ボックス 33">
            <a:extLst>
              <a:ext uri="{FF2B5EF4-FFF2-40B4-BE49-F238E27FC236}">
                <a16:creationId xmlns:a16="http://schemas.microsoft.com/office/drawing/2014/main" id="{5E920F22-EC71-234E-A9C0-82C0FD5D8F99}"/>
              </a:ext>
            </a:extLst>
          </p:cNvPr>
          <p:cNvSpPr txBox="1"/>
          <p:nvPr/>
        </p:nvSpPr>
        <p:spPr>
          <a:xfrm>
            <a:off x="5317698" y="4138171"/>
            <a:ext cx="591829" cy="369332"/>
          </a:xfrm>
          <a:prstGeom prst="rect">
            <a:avLst/>
          </a:prstGeom>
          <a:noFill/>
        </p:spPr>
        <p:txBody>
          <a:bodyPr wrap="none" rtlCol="0">
            <a:spAutoFit/>
          </a:bodyPr>
          <a:lstStyle/>
          <a:p>
            <a:r>
              <a:rPr kumimoji="1" lang="en-US" altLang="ja-JP" dirty="0"/>
              <a:t>(10)</a:t>
            </a:r>
            <a:endParaRPr kumimoji="1" lang="ja-JP" altLang="en-US"/>
          </a:p>
        </p:txBody>
      </p:sp>
      <p:sp>
        <p:nvSpPr>
          <p:cNvPr id="35" name="テキスト ボックス 34">
            <a:extLst>
              <a:ext uri="{FF2B5EF4-FFF2-40B4-BE49-F238E27FC236}">
                <a16:creationId xmlns:a16="http://schemas.microsoft.com/office/drawing/2014/main" id="{ED60A839-1AF6-084A-9860-FDB6618A9BDC}"/>
              </a:ext>
            </a:extLst>
          </p:cNvPr>
          <p:cNvSpPr txBox="1"/>
          <p:nvPr/>
        </p:nvSpPr>
        <p:spPr>
          <a:xfrm>
            <a:off x="5317698" y="4959985"/>
            <a:ext cx="591829" cy="369332"/>
          </a:xfrm>
          <a:prstGeom prst="rect">
            <a:avLst/>
          </a:prstGeom>
          <a:noFill/>
        </p:spPr>
        <p:txBody>
          <a:bodyPr wrap="none" rtlCol="0">
            <a:spAutoFit/>
          </a:bodyPr>
          <a:lstStyle/>
          <a:p>
            <a:r>
              <a:rPr kumimoji="1" lang="en-US" altLang="ja-JP" dirty="0"/>
              <a:t>(12)</a:t>
            </a:r>
            <a:endParaRPr kumimoji="1" lang="ja-JP" altLang="en-US"/>
          </a:p>
        </p:txBody>
      </p:sp>
      <p:sp>
        <p:nvSpPr>
          <p:cNvPr id="36" name="テキスト ボックス 35">
            <a:extLst>
              <a:ext uri="{FF2B5EF4-FFF2-40B4-BE49-F238E27FC236}">
                <a16:creationId xmlns:a16="http://schemas.microsoft.com/office/drawing/2014/main" id="{918C78CF-1A5A-4C47-9C8D-F1F2794F3682}"/>
              </a:ext>
            </a:extLst>
          </p:cNvPr>
          <p:cNvSpPr txBox="1"/>
          <p:nvPr/>
        </p:nvSpPr>
        <p:spPr>
          <a:xfrm>
            <a:off x="5317698" y="5625226"/>
            <a:ext cx="591829" cy="369332"/>
          </a:xfrm>
          <a:prstGeom prst="rect">
            <a:avLst/>
          </a:prstGeom>
          <a:noFill/>
        </p:spPr>
        <p:txBody>
          <a:bodyPr wrap="none" rtlCol="0">
            <a:spAutoFit/>
          </a:bodyPr>
          <a:lstStyle/>
          <a:p>
            <a:r>
              <a:rPr kumimoji="1" lang="en-US" altLang="ja-JP" dirty="0"/>
              <a:t>(13)</a:t>
            </a:r>
            <a:endParaRPr kumimoji="1" lang="ja-JP" altLang="en-US"/>
          </a:p>
        </p:txBody>
      </p:sp>
      <p:sp>
        <p:nvSpPr>
          <p:cNvPr id="37" name="テキスト ボックス 36">
            <a:extLst>
              <a:ext uri="{FF2B5EF4-FFF2-40B4-BE49-F238E27FC236}">
                <a16:creationId xmlns:a16="http://schemas.microsoft.com/office/drawing/2014/main" id="{480967BC-57BB-5F48-800D-294F25C81234}"/>
              </a:ext>
            </a:extLst>
          </p:cNvPr>
          <p:cNvSpPr txBox="1"/>
          <p:nvPr/>
        </p:nvSpPr>
        <p:spPr>
          <a:xfrm>
            <a:off x="5713085" y="2578813"/>
            <a:ext cx="2441694" cy="338554"/>
          </a:xfrm>
          <a:prstGeom prst="rect">
            <a:avLst/>
          </a:prstGeom>
          <a:noFill/>
        </p:spPr>
        <p:txBody>
          <a:bodyPr wrap="none" rtlCol="0">
            <a:spAutoFit/>
          </a:bodyPr>
          <a:lstStyle/>
          <a:p>
            <a:r>
              <a:rPr kumimoji="1" lang="ja-JP" altLang="en-US" sz="1600"/>
              <a:t>総利益最大化の目的関数</a:t>
            </a:r>
          </a:p>
        </p:txBody>
      </p:sp>
      <p:sp>
        <p:nvSpPr>
          <p:cNvPr id="38" name="テキスト ボックス 37">
            <a:extLst>
              <a:ext uri="{FF2B5EF4-FFF2-40B4-BE49-F238E27FC236}">
                <a16:creationId xmlns:a16="http://schemas.microsoft.com/office/drawing/2014/main" id="{4D766616-EAED-804F-8F52-02BC80081096}"/>
              </a:ext>
            </a:extLst>
          </p:cNvPr>
          <p:cNvSpPr txBox="1"/>
          <p:nvPr/>
        </p:nvSpPr>
        <p:spPr>
          <a:xfrm>
            <a:off x="5713085" y="3301433"/>
            <a:ext cx="2852063" cy="338554"/>
          </a:xfrm>
          <a:prstGeom prst="rect">
            <a:avLst/>
          </a:prstGeom>
          <a:noFill/>
        </p:spPr>
        <p:txBody>
          <a:bodyPr wrap="none" rtlCol="0">
            <a:spAutoFit/>
          </a:bodyPr>
          <a:lstStyle/>
          <a:p>
            <a:r>
              <a:rPr kumimoji="1" lang="ja-JP" altLang="en-US" sz="1600">
                <a:solidFill>
                  <a:schemeClr val="accent2"/>
                </a:solidFill>
              </a:rPr>
              <a:t>提供側のリソースの容量制約</a:t>
            </a:r>
          </a:p>
        </p:txBody>
      </p:sp>
      <p:sp>
        <p:nvSpPr>
          <p:cNvPr id="39" name="テキスト ボックス 38">
            <a:extLst>
              <a:ext uri="{FF2B5EF4-FFF2-40B4-BE49-F238E27FC236}">
                <a16:creationId xmlns:a16="http://schemas.microsoft.com/office/drawing/2014/main" id="{81FB4E93-030F-2649-9649-4AB89EC238CA}"/>
              </a:ext>
            </a:extLst>
          </p:cNvPr>
          <p:cNvSpPr txBox="1"/>
          <p:nvPr/>
        </p:nvSpPr>
        <p:spPr>
          <a:xfrm>
            <a:off x="5702575" y="4150999"/>
            <a:ext cx="3595856" cy="307777"/>
          </a:xfrm>
          <a:prstGeom prst="rect">
            <a:avLst/>
          </a:prstGeom>
          <a:noFill/>
        </p:spPr>
        <p:txBody>
          <a:bodyPr wrap="none" rtlCol="0">
            <a:spAutoFit/>
          </a:bodyPr>
          <a:lstStyle/>
          <a:p>
            <a:r>
              <a:rPr lang="ja-JP" altLang="en-US" sz="1400"/>
              <a:t>勝者</a:t>
            </a:r>
            <a:r>
              <a:rPr kumimoji="1" lang="ja-JP" altLang="en-US" sz="1400"/>
              <a:t>となる</a:t>
            </a:r>
            <a:r>
              <a:rPr lang="ja-JP" altLang="en-US" sz="1400"/>
              <a:t>要求側の入札</a:t>
            </a:r>
            <a:r>
              <a:rPr kumimoji="1" lang="ja-JP" altLang="en-US" sz="1400"/>
              <a:t>を満たす為の制約</a:t>
            </a:r>
          </a:p>
        </p:txBody>
      </p:sp>
      <p:sp>
        <p:nvSpPr>
          <p:cNvPr id="40" name="テキスト ボックス 39">
            <a:extLst>
              <a:ext uri="{FF2B5EF4-FFF2-40B4-BE49-F238E27FC236}">
                <a16:creationId xmlns:a16="http://schemas.microsoft.com/office/drawing/2014/main" id="{9B67093C-7AF0-3144-9140-96C1D641276C}"/>
              </a:ext>
            </a:extLst>
          </p:cNvPr>
          <p:cNvSpPr txBox="1"/>
          <p:nvPr/>
        </p:nvSpPr>
        <p:spPr>
          <a:xfrm>
            <a:off x="5713085" y="4914332"/>
            <a:ext cx="2646879" cy="584775"/>
          </a:xfrm>
          <a:prstGeom prst="rect">
            <a:avLst/>
          </a:prstGeom>
          <a:noFill/>
        </p:spPr>
        <p:txBody>
          <a:bodyPr wrap="none" rtlCol="0">
            <a:spAutoFit/>
          </a:bodyPr>
          <a:lstStyle/>
          <a:p>
            <a:pPr algn="ctr"/>
            <a:r>
              <a:rPr lang="ja-JP" altLang="en-US" sz="1600"/>
              <a:t>勝者となる要求側一企業の</a:t>
            </a:r>
            <a:endParaRPr lang="en-US" altLang="ja-JP" sz="1600" dirty="0"/>
          </a:p>
          <a:p>
            <a:pPr algn="ctr"/>
            <a:r>
              <a:rPr lang="ja-JP" altLang="en-US" sz="1600"/>
              <a:t>入札を高々</a:t>
            </a:r>
            <a:r>
              <a:rPr lang="en-US" altLang="ja-JP" sz="1600" dirty="0"/>
              <a:t>1</a:t>
            </a:r>
            <a:r>
              <a:rPr lang="ja-JP" altLang="en-US" sz="1600"/>
              <a:t>つとする制約</a:t>
            </a:r>
            <a:endParaRPr kumimoji="1" lang="ja-JP" altLang="en-US" sz="1600"/>
          </a:p>
        </p:txBody>
      </p:sp>
      <p:sp>
        <p:nvSpPr>
          <p:cNvPr id="41" name="テキスト ボックス 40">
            <a:extLst>
              <a:ext uri="{FF2B5EF4-FFF2-40B4-BE49-F238E27FC236}">
                <a16:creationId xmlns:a16="http://schemas.microsoft.com/office/drawing/2014/main" id="{30B71B36-A958-D443-9B21-FD351A4A4309}"/>
              </a:ext>
            </a:extLst>
          </p:cNvPr>
          <p:cNvSpPr txBox="1"/>
          <p:nvPr/>
        </p:nvSpPr>
        <p:spPr>
          <a:xfrm>
            <a:off x="5713085" y="5655564"/>
            <a:ext cx="1005403" cy="338554"/>
          </a:xfrm>
          <a:prstGeom prst="rect">
            <a:avLst/>
          </a:prstGeom>
          <a:noFill/>
        </p:spPr>
        <p:txBody>
          <a:bodyPr wrap="none" rtlCol="0">
            <a:spAutoFit/>
          </a:bodyPr>
          <a:lstStyle/>
          <a:p>
            <a:pPr algn="ctr"/>
            <a:r>
              <a:rPr lang="ja-JP" altLang="en-US" sz="1600"/>
              <a:t>決定変数</a:t>
            </a:r>
            <a:endParaRPr lang="en-US" altLang="ja-JP" sz="1600" dirty="0"/>
          </a:p>
        </p:txBody>
      </p:sp>
      <p:sp>
        <p:nvSpPr>
          <p:cNvPr id="42" name="テキスト ボックス 41">
            <a:extLst>
              <a:ext uri="{FF2B5EF4-FFF2-40B4-BE49-F238E27FC236}">
                <a16:creationId xmlns:a16="http://schemas.microsoft.com/office/drawing/2014/main" id="{F832DAE1-AD6B-0241-A26E-5F175AE17D87}"/>
              </a:ext>
            </a:extLst>
          </p:cNvPr>
          <p:cNvSpPr txBox="1"/>
          <p:nvPr/>
        </p:nvSpPr>
        <p:spPr>
          <a:xfrm>
            <a:off x="5686539" y="3804535"/>
            <a:ext cx="4362680" cy="307777"/>
          </a:xfrm>
          <a:prstGeom prst="rect">
            <a:avLst/>
          </a:prstGeom>
          <a:noFill/>
        </p:spPr>
        <p:txBody>
          <a:bodyPr wrap="square" rtlCol="0">
            <a:spAutoFit/>
          </a:bodyPr>
          <a:lstStyle/>
          <a:p>
            <a:r>
              <a:rPr kumimoji="1" lang="ja-JP" altLang="en-US" sz="1400"/>
              <a:t>敗者となる</a:t>
            </a:r>
            <a:r>
              <a:rPr lang="ja-JP" altLang="en-US" sz="1400"/>
              <a:t>要求側の</a:t>
            </a:r>
            <a:r>
              <a:rPr kumimoji="1" lang="ja-JP" altLang="en-US" sz="1400"/>
              <a:t>入札を満たさない制約</a:t>
            </a:r>
          </a:p>
        </p:txBody>
      </p:sp>
      <p:sp>
        <p:nvSpPr>
          <p:cNvPr id="43" name="テキスト ボックス 42">
            <a:extLst>
              <a:ext uri="{FF2B5EF4-FFF2-40B4-BE49-F238E27FC236}">
                <a16:creationId xmlns:a16="http://schemas.microsoft.com/office/drawing/2014/main" id="{21BC209C-A8DF-6549-83BC-1AD395761310}"/>
              </a:ext>
            </a:extLst>
          </p:cNvPr>
          <p:cNvSpPr txBox="1"/>
          <p:nvPr/>
        </p:nvSpPr>
        <p:spPr>
          <a:xfrm>
            <a:off x="5317698" y="4492638"/>
            <a:ext cx="591829" cy="369332"/>
          </a:xfrm>
          <a:prstGeom prst="rect">
            <a:avLst/>
          </a:prstGeom>
          <a:noFill/>
        </p:spPr>
        <p:txBody>
          <a:bodyPr wrap="none" rtlCol="0">
            <a:spAutoFit/>
          </a:bodyPr>
          <a:lstStyle/>
          <a:p>
            <a:r>
              <a:rPr kumimoji="1" lang="en-US" altLang="ja-JP" dirty="0"/>
              <a:t>(11)</a:t>
            </a: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9190BF1-356A-C549-8ADE-271577C04888}"/>
                  </a:ext>
                </a:extLst>
              </p:cNvPr>
              <p:cNvSpPr txBox="1"/>
              <p:nvPr/>
            </p:nvSpPr>
            <p:spPr>
              <a:xfrm>
                <a:off x="5713085" y="4494683"/>
                <a:ext cx="3002745" cy="338554"/>
              </a:xfrm>
              <a:prstGeom prst="rect">
                <a:avLst/>
              </a:prstGeom>
              <a:noFill/>
            </p:spPr>
            <p:txBody>
              <a:bodyPr wrap="none" rtlCol="0">
                <a:spAutoFit/>
              </a:bodyPr>
              <a:lstStyle/>
              <a:p>
                <a:r>
                  <a:rPr lang="ja-JP" altLang="en-US" sz="1600" dirty="0">
                    <a:solidFill>
                      <a:schemeClr val="accent2"/>
                    </a:solidFill>
                  </a:rPr>
                  <a:t>仮想的な買い手</a:t>
                </a:r>
                <a14:m>
                  <m:oMath xmlns:m="http://schemas.openxmlformats.org/officeDocument/2006/math">
                    <m:r>
                      <a:rPr lang="en-US" altLang="ja-JP" sz="1600" b="1" i="1" dirty="0" smtClean="0">
                        <a:solidFill>
                          <a:schemeClr val="accent2"/>
                        </a:solidFill>
                        <a:latin typeface="Cambria Math" panose="02040503050406030204" pitchFamily="18" charset="0"/>
                      </a:rPr>
                      <m:t>𝑸</m:t>
                    </m:r>
                  </m:oMath>
                </a14:m>
                <a:r>
                  <a:rPr kumimoji="1" lang="ja-JP" altLang="en-US" sz="1600">
                    <a:solidFill>
                      <a:schemeClr val="accent2"/>
                    </a:solidFill>
                  </a:rPr>
                  <a:t>を満たす制約</a:t>
                </a:r>
                <a:endParaRPr kumimoji="1" lang="ja-JP" altLang="en-US" sz="1600" b="1">
                  <a:solidFill>
                    <a:schemeClr val="accent2"/>
                  </a:solidFill>
                </a:endParaRPr>
              </a:p>
            </p:txBody>
          </p:sp>
        </mc:Choice>
        <mc:Fallback xmlns="">
          <p:sp>
            <p:nvSpPr>
              <p:cNvPr id="44" name="テキスト ボックス 43">
                <a:extLst>
                  <a:ext uri="{FF2B5EF4-FFF2-40B4-BE49-F238E27FC236}">
                    <a16:creationId xmlns:a16="http://schemas.microsoft.com/office/drawing/2014/main" id="{A9190BF1-356A-C549-8ADE-271577C04888}"/>
                  </a:ext>
                </a:extLst>
              </p:cNvPr>
              <p:cNvSpPr txBox="1">
                <a:spLocks noRot="1" noChangeAspect="1" noMove="1" noResize="1" noEditPoints="1" noAdjustHandles="1" noChangeArrowheads="1" noChangeShapeType="1" noTextEdit="1"/>
              </p:cNvSpPr>
              <p:nvPr/>
            </p:nvSpPr>
            <p:spPr>
              <a:xfrm>
                <a:off x="5713085" y="4494683"/>
                <a:ext cx="3002745" cy="338554"/>
              </a:xfrm>
              <a:prstGeom prst="rect">
                <a:avLst/>
              </a:prstGeom>
              <a:blipFill>
                <a:blip r:embed="rId8"/>
                <a:stretch>
                  <a:fillRect l="-844" t="-3571" b="-17857"/>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914EDCB8-1EC5-7B47-BBB2-5B091EB62997}"/>
              </a:ext>
            </a:extLst>
          </p:cNvPr>
          <p:cNvCxnSpPr/>
          <p:nvPr/>
        </p:nvCxnSpPr>
        <p:spPr>
          <a:xfrm>
            <a:off x="2750478" y="3825634"/>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75B5805-B520-D540-8225-CC12646380AF}"/>
              </a:ext>
            </a:extLst>
          </p:cNvPr>
          <p:cNvCxnSpPr/>
          <p:nvPr/>
        </p:nvCxnSpPr>
        <p:spPr>
          <a:xfrm>
            <a:off x="1158161" y="4976518"/>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F4A996A-50E3-FA4C-96B8-1D5FFB8C2A55}"/>
              </a:ext>
            </a:extLst>
          </p:cNvPr>
          <p:cNvCxnSpPr/>
          <p:nvPr/>
        </p:nvCxnSpPr>
        <p:spPr>
          <a:xfrm>
            <a:off x="1022478" y="6340736"/>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8DE969F-AA2F-0147-B248-E2F8A2C3DDF4}"/>
                  </a:ext>
                </a:extLst>
              </p:cNvPr>
              <p:cNvSpPr txBox="1"/>
              <p:nvPr/>
            </p:nvSpPr>
            <p:spPr>
              <a:xfrm>
                <a:off x="666029" y="830823"/>
                <a:ext cx="6148093" cy="1302793"/>
              </a:xfrm>
              <a:prstGeom prst="rect">
                <a:avLst/>
              </a:prstGeom>
              <a:noFill/>
            </p:spPr>
            <p:txBody>
              <a:bodyPr wrap="none" rtlCol="0">
                <a:spAutoFit/>
              </a:bodyPr>
              <a:lstStyle/>
              <a:p>
                <a:pPr marL="285750" indent="-285750">
                  <a:buFont typeface="Wingdings" pitchFamily="2" charset="2"/>
                  <a:buChar char="n"/>
                </a:pPr>
                <a:r>
                  <a:rPr lang="ja-JP" altLang="en-US">
                    <a:latin typeface="Cambria Math" panose="02040503050406030204" pitchFamily="18" charset="0"/>
                  </a:rPr>
                  <a:t>仮想的な買い手を考慮した問題を定式化する</a:t>
                </a:r>
                <a:endParaRPr lang="en-US" altLang="ja-JP" dirty="0">
                  <a:latin typeface="Cambria Math" panose="02040503050406030204" pitchFamily="18" charset="0"/>
                </a:endParaRPr>
              </a:p>
              <a:p>
                <a14:m>
                  <m:oMath xmlns:m="http://schemas.openxmlformats.org/officeDocument/2006/math">
                    <m:r>
                      <a:rPr lang="en-US" altLang="ja-JP" b="1" i="1" smtClean="0">
                        <a:latin typeface="Cambria Math" panose="02040503050406030204" pitchFamily="18" charset="0"/>
                      </a:rPr>
                      <m:t>𝑸</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𝑟</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d>
                          <m:dPr>
                            <m:begChr m:val="|"/>
                            <m:endChr m:val="|"/>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𝑹</m:t>
                            </m:r>
                          </m:e>
                        </m:d>
                      </m:sub>
                    </m:sSub>
                    <m:r>
                      <a:rPr lang="en-US" altLang="ja-JP" b="0" i="1" smtClean="0">
                        <a:latin typeface="Cambria Math" panose="02040503050406030204" pitchFamily="18" charset="0"/>
                      </a:rPr>
                      <m:t>}</m:t>
                    </m:r>
                  </m:oMath>
                </a14:m>
                <a:r>
                  <a:rPr lang="ja-JP" altLang="en-US">
                    <a:latin typeface="Cambria Math" panose="02040503050406030204" pitchFamily="18" charset="0"/>
                  </a:rPr>
                  <a:t>は文献</a:t>
                </a:r>
                <a:r>
                  <a:rPr lang="en-US" altLang="ja-JP" dirty="0">
                    <a:latin typeface="Cambria Math" panose="02040503050406030204" pitchFamily="18" charset="0"/>
                  </a:rPr>
                  <a:t>[9]</a:t>
                </a:r>
                <a:r>
                  <a:rPr lang="ja-JP" altLang="en-US">
                    <a:latin typeface="Cambria Math" panose="02040503050406030204" pitchFamily="18" charset="0"/>
                  </a:rPr>
                  <a:t>に従い以下のように定める</a:t>
                </a:r>
                <a:endParaRPr lang="en-US" altLang="ja-JP" i="1" dirty="0">
                  <a:latin typeface="Cambria Math" panose="02040503050406030204" pitchFamily="18" charset="0"/>
                </a:endParaRPr>
              </a:p>
              <a:p>
                <a14:m>
                  <m:oMath xmlns:m="http://schemas.openxmlformats.org/officeDocument/2006/math">
                    <m:sSubSup>
                      <m:sSubSupPr>
                        <m:ctrlPr>
                          <a:rPr kumimoji="1" lang="en-US" altLang="ja-JP" b="0" i="1" dirty="0" smtClean="0">
                            <a:latin typeface="Cambria Math" panose="02040503050406030204" pitchFamily="18" charset="0"/>
                          </a:rPr>
                        </m:ctrlPr>
                      </m:sSubSupPr>
                      <m:e>
                        <m:r>
                          <a:rPr kumimoji="1" lang="en-US" altLang="ja-JP" i="1" dirty="0" smtClean="0">
                            <a:latin typeface="Cambria Math" panose="02040503050406030204" pitchFamily="18" charset="0"/>
                          </a:rPr>
                          <m:t>𝑄</m:t>
                        </m:r>
                      </m:e>
                      <m:sub>
                        <m:r>
                          <a:rPr kumimoji="1" lang="en-US" altLang="ja-JP" b="0" i="1" dirty="0" smtClean="0">
                            <a:latin typeface="Cambria Math" panose="02040503050406030204" pitchFamily="18" charset="0"/>
                          </a:rPr>
                          <m:t>𝑟</m:t>
                        </m:r>
                      </m:sub>
                      <m:sup>
                        <m:r>
                          <a:rPr kumimoji="1" lang="en-US" altLang="ja-JP" b="0" i="1" dirty="0" smtClean="0">
                            <a:latin typeface="Cambria Math" panose="02040503050406030204" pitchFamily="18" charset="0"/>
                          </a:rPr>
                          <m:t>𝐽</m:t>
                        </m:r>
                      </m:sup>
                    </m:sSubSup>
                    <m:r>
                      <a:rPr kumimoji="1" lang="en-US" altLang="ja-JP" b="0" i="1" dirty="0" smtClean="0">
                        <a:latin typeface="Cambria Math" panose="02040503050406030204" pitchFamily="18" charset="0"/>
                      </a:rPr>
                      <m:t>=</m:t>
                    </m:r>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max</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𝑇</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m:t>
                        </m:r>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𝐼</m:t>
                        </m:r>
                        <m:r>
                          <a:rPr lang="en-US" altLang="ja-JP" b="0" i="1" dirty="0" smtClean="0">
                            <a:latin typeface="Cambria Math" panose="02040503050406030204" pitchFamily="18" charset="0"/>
                          </a:rPr>
                          <m:t>}</m:t>
                        </m:r>
                      </m:e>
                    </m:func>
                  </m:oMath>
                </a14:m>
                <a:r>
                  <a:rPr kumimoji="1" lang="en-US" altLang="ja-JP" dirty="0"/>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b="0" i="1" dirty="0" smtClean="0">
                            <a:latin typeface="Cambria Math" panose="02040503050406030204" pitchFamily="18" charset="0"/>
                          </a:rPr>
                          <m:t>𝐼</m:t>
                        </m:r>
                      </m:sup>
                    </m:sSubSup>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r>
                          <a:rPr lang="en-US" altLang="ja-JP" i="1" dirty="0">
                            <a:latin typeface="Cambria Math" panose="02040503050406030204" pitchFamily="18" charset="0"/>
                          </a:rPr>
                          <m:t>𝑇</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𝑅</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r>
                              <a:rPr lang="en-US" altLang="ja-JP" i="1" dirty="0">
                                <a:latin typeface="Cambria Math" panose="02040503050406030204" pitchFamily="18" charset="0"/>
                              </a:rPr>
                              <m:t>𝑟</m:t>
                            </m:r>
                          </m:sub>
                        </m:sSub>
                        <m:r>
                          <a:rPr lang="en-US" altLang="ja-JP" i="1" dirty="0">
                            <a:latin typeface="Cambria Math" panose="02040503050406030204" pitchFamily="18" charset="0"/>
                          </a:rPr>
                          <m:t>|</m:t>
                        </m:r>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𝐽</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𝑁</m:t>
                            </m:r>
                          </m:e>
                          <m:sub>
                            <m:r>
                              <a:rPr lang="en-US" altLang="ja-JP" b="0" i="1" dirty="0" smtClean="0">
                                <a:latin typeface="Cambria Math" panose="02040503050406030204" pitchFamily="18" charset="0"/>
                              </a:rPr>
                              <m:t>𝑗</m:t>
                            </m:r>
                          </m:sub>
                        </m:sSub>
                        <m:r>
                          <a:rPr lang="en-US" altLang="ja-JP" i="1" dirty="0">
                            <a:latin typeface="Cambria Math" panose="02040503050406030204" pitchFamily="18" charset="0"/>
                          </a:rPr>
                          <m:t>}</m:t>
                        </m:r>
                      </m:e>
                    </m:func>
                  </m:oMath>
                </a14:m>
                <a:endParaRPr kumimoji="1" lang="en-US" altLang="ja-JP" dirty="0"/>
              </a:p>
              <a:p>
                <a14:m>
                  <m:oMath xmlns:m="http://schemas.openxmlformats.org/officeDocument/2006/math">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Sub>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i="1" dirty="0">
                                <a:latin typeface="Cambria Math" panose="02040503050406030204" pitchFamily="18" charset="0"/>
                              </a:rPr>
                              <m:t>𝐽</m:t>
                            </m:r>
                          </m:sup>
                        </m:sSubSup>
                        <m:r>
                          <a:rPr lang="en-US" altLang="ja-JP" i="1" dirty="0">
                            <a:latin typeface="Cambria Math" panose="02040503050406030204" pitchFamily="18" charset="0"/>
                          </a:rPr>
                          <m:t>,</m:t>
                        </m:r>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i="1" dirty="0">
                                <a:latin typeface="Cambria Math" panose="02040503050406030204" pitchFamily="18" charset="0"/>
                              </a:rPr>
                              <m:t>𝐼</m:t>
                            </m:r>
                          </m:sup>
                        </m:sSubSup>
                        <m:r>
                          <a:rPr lang="en-US" altLang="ja-JP" i="1" dirty="0">
                            <a:latin typeface="Cambria Math" panose="02040503050406030204" pitchFamily="18" charset="0"/>
                          </a:rPr>
                          <m:t>}</m:t>
                        </m:r>
                      </m:e>
                    </m:func>
                  </m:oMath>
                </a14:m>
                <a:r>
                  <a:rPr kumimoji="1" lang="en-US" altLang="ja-JP" dirty="0"/>
                  <a:t> </a:t>
                </a:r>
                <a:endParaRPr kumimoji="1" lang="ja-JP" altLang="en-US"/>
              </a:p>
            </p:txBody>
          </p:sp>
        </mc:Choice>
        <mc:Fallback xmlns="">
          <p:sp>
            <p:nvSpPr>
              <p:cNvPr id="29" name="テキスト ボックス 28">
                <a:extLst>
                  <a:ext uri="{FF2B5EF4-FFF2-40B4-BE49-F238E27FC236}">
                    <a16:creationId xmlns:a16="http://schemas.microsoft.com/office/drawing/2014/main" id="{98DE969F-AA2F-0147-B248-E2F8A2C3DDF4}"/>
                  </a:ext>
                </a:extLst>
              </p:cNvPr>
              <p:cNvSpPr txBox="1">
                <a:spLocks noRot="1" noChangeAspect="1" noMove="1" noResize="1" noEditPoints="1" noAdjustHandles="1" noChangeArrowheads="1" noChangeShapeType="1" noTextEdit="1"/>
              </p:cNvSpPr>
              <p:nvPr/>
            </p:nvSpPr>
            <p:spPr>
              <a:xfrm>
                <a:off x="666029" y="830823"/>
                <a:ext cx="6148093" cy="1302793"/>
              </a:xfrm>
              <a:prstGeom prst="rect">
                <a:avLst/>
              </a:prstGeom>
              <a:blipFill>
                <a:blip r:embed="rId11"/>
                <a:stretch>
                  <a:fillRect l="-412" t="-962" b="-28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BFC5960-A246-5D43-B24D-2FA6A2EC87B1}"/>
                  </a:ext>
                </a:extLst>
              </p:cNvPr>
              <p:cNvSpPr/>
              <p:nvPr/>
            </p:nvSpPr>
            <p:spPr>
              <a:xfrm>
                <a:off x="4106149" y="1836632"/>
                <a:ext cx="4572000" cy="646331"/>
              </a:xfrm>
              <a:prstGeom prst="rect">
                <a:avLst/>
              </a:prstGeom>
              <a:ln w="19050">
                <a:solidFill>
                  <a:schemeClr val="accent2"/>
                </a:solidFill>
              </a:ln>
            </p:spPr>
            <p:txBody>
              <a:bodyPr>
                <a:spAutoFit/>
              </a:bodyPr>
              <a:lstStyle/>
              <a:p>
                <a14:m>
                  <m:oMath xmlns:m="http://schemas.openxmlformats.org/officeDocument/2006/math">
                    <m:r>
                      <a:rPr lang="en-US" altLang="ja-JP" b="1" i="1" dirty="0">
                        <a:latin typeface="Cambria Math" panose="02040503050406030204" pitchFamily="18" charset="0"/>
                      </a:rPr>
                      <m:t>𝑸</m:t>
                    </m:r>
                  </m:oMath>
                </a14:m>
                <a:r>
                  <a:rPr lang="ja-JP" altLang="en-US"/>
                  <a:t>はある</a:t>
                </a:r>
                <a:r>
                  <a:rPr lang="en-US" altLang="ja-JP" dirty="0"/>
                  <a:t>1</a:t>
                </a:r>
                <a:r>
                  <a:rPr lang="ja-JP" altLang="en-US"/>
                  <a:t>企業が提供または要求する</a:t>
                </a:r>
                <a:br>
                  <a:rPr lang="en-US" altLang="ja-JP" dirty="0"/>
                </a:br>
                <a:r>
                  <a:rPr lang="ja-JP" altLang="en-US"/>
                  <a:t>リソースの最大の時間により定まる</a:t>
                </a:r>
              </a:p>
            </p:txBody>
          </p:sp>
        </mc:Choice>
        <mc:Fallback xmlns="">
          <p:sp>
            <p:nvSpPr>
              <p:cNvPr id="30" name="正方形/長方形 29">
                <a:extLst>
                  <a:ext uri="{FF2B5EF4-FFF2-40B4-BE49-F238E27FC236}">
                    <a16:creationId xmlns:a16="http://schemas.microsoft.com/office/drawing/2014/main" id="{FBFC5960-A246-5D43-B24D-2FA6A2EC87B1}"/>
                  </a:ext>
                </a:extLst>
              </p:cNvPr>
              <p:cNvSpPr>
                <a:spLocks noRot="1" noChangeAspect="1" noMove="1" noResize="1" noEditPoints="1" noAdjustHandles="1" noChangeArrowheads="1" noChangeShapeType="1" noTextEdit="1"/>
              </p:cNvSpPr>
              <p:nvPr/>
            </p:nvSpPr>
            <p:spPr>
              <a:xfrm>
                <a:off x="4106149" y="1836632"/>
                <a:ext cx="4572000" cy="646331"/>
              </a:xfrm>
              <a:prstGeom prst="rect">
                <a:avLst/>
              </a:prstGeom>
              <a:blipFill>
                <a:blip r:embed="rId12"/>
                <a:stretch>
                  <a:fillRect l="-551" t="-3774" b="-9434"/>
                </a:stretch>
              </a:blipFill>
              <a:ln w="19050">
                <a:solidFill>
                  <a:schemeClr val="accent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08550318"/>
      </p:ext>
    </p:extLst>
  </p:cSld>
  <p:clrMapOvr>
    <a:masterClrMapping/>
  </p:clrMapOvr>
  <mc:AlternateContent xmlns:mc="http://schemas.openxmlformats.org/markup-compatibility/2006" xmlns:p14="http://schemas.microsoft.com/office/powerpoint/2010/main">
    <mc:Choice Requires="p14">
      <p:transition spd="slow" p14:dur="2000" advTm="58803"/>
    </mc:Choice>
    <mc:Fallback xmlns="">
      <p:transition spd="slow" advTm="58803"/>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0803A3F4-CF28-EC47-A084-64B0A92570A7}"/>
              </a:ext>
            </a:extLst>
          </p:cNvPr>
          <p:cNvSpPr>
            <a:spLocks noGrp="1"/>
          </p:cNvSpPr>
          <p:nvPr>
            <p:ph type="body" sz="quarter" idx="13"/>
          </p:nvPr>
        </p:nvSpPr>
        <p:spPr/>
        <p:txBody>
          <a:bodyPr>
            <a:normAutofit/>
          </a:bodyPr>
          <a:lstStyle/>
          <a:p>
            <a:r>
              <a:rPr lang="ja-JP" altLang="en-US">
                <a:solidFill>
                  <a:schemeClr val="tx1"/>
                </a:solidFill>
              </a:rPr>
              <a:t>シングルサイドオークション</a:t>
            </a:r>
            <a:endParaRPr lang="en-US" altLang="ja-JP" dirty="0">
              <a:solidFill>
                <a:schemeClr val="tx1"/>
              </a:solidFill>
            </a:endParaRPr>
          </a:p>
          <a:p>
            <a:pPr lvl="1"/>
            <a:r>
              <a:rPr lang="ja-JP" altLang="en-US" sz="2000"/>
              <a:t>買い手，売り手の片方のみが入札を行い，片方の評価値のみを元に配分と取引価格を決めるオークション</a:t>
            </a:r>
            <a:endParaRPr lang="en-US" altLang="ja-JP" sz="2000" dirty="0"/>
          </a:p>
          <a:p>
            <a:pPr marL="342900" lvl="1" indent="0">
              <a:buNone/>
            </a:pPr>
            <a:endParaRPr lang="en-US" altLang="ja-JP" sz="2000" dirty="0"/>
          </a:p>
          <a:p>
            <a:r>
              <a:rPr lang="ja-JP" altLang="en-US" dirty="0">
                <a:solidFill>
                  <a:schemeClr val="tx1"/>
                </a:solidFill>
              </a:rPr>
              <a:t>ダブルオークション</a:t>
            </a:r>
            <a:endParaRPr lang="en-US" altLang="ja-JP" dirty="0">
              <a:solidFill>
                <a:schemeClr val="tx1"/>
              </a:solidFill>
            </a:endParaRPr>
          </a:p>
          <a:p>
            <a:pPr lvl="1"/>
            <a:r>
              <a:rPr lang="ja-JP" altLang="en-US" sz="2000" dirty="0"/>
              <a:t>買い手，売り手の双方が入札を行い，両方の評価値を元に</a:t>
            </a:r>
            <a:r>
              <a:rPr lang="ja-JP" altLang="en-US" sz="2000"/>
              <a:t>配分と取引</a:t>
            </a:r>
            <a:r>
              <a:rPr lang="ja-JP" altLang="en-US" sz="2000" dirty="0"/>
              <a:t>価格を決めるオークション</a:t>
            </a:r>
            <a:endParaRPr lang="en-US" altLang="ja-JP" sz="2000" dirty="0"/>
          </a:p>
          <a:p>
            <a:pPr marL="0" indent="0">
              <a:buNone/>
            </a:pPr>
            <a:endParaRPr kumimoji="1" lang="ja-JP" altLang="en-US" sz="2800" dirty="0"/>
          </a:p>
        </p:txBody>
      </p:sp>
      <p:sp>
        <p:nvSpPr>
          <p:cNvPr id="3" name="テキスト プレースホルダー 2">
            <a:extLst>
              <a:ext uri="{FF2B5EF4-FFF2-40B4-BE49-F238E27FC236}">
                <a16:creationId xmlns:a16="http://schemas.microsoft.com/office/drawing/2014/main" id="{B54D273A-6179-9240-9513-DEE9831A20ED}"/>
              </a:ext>
            </a:extLst>
          </p:cNvPr>
          <p:cNvSpPr>
            <a:spLocks noGrp="1"/>
          </p:cNvSpPr>
          <p:nvPr>
            <p:ph type="body" sz="quarter" idx="14"/>
          </p:nvPr>
        </p:nvSpPr>
        <p:spPr/>
        <p:txBody>
          <a:bodyPr/>
          <a:lstStyle/>
          <a:p>
            <a:r>
              <a:rPr kumimoji="1" lang="ja-JP" altLang="en-US"/>
              <a:t>入札に関する分類</a:t>
            </a:r>
          </a:p>
        </p:txBody>
      </p:sp>
      <p:sp>
        <p:nvSpPr>
          <p:cNvPr id="9" name="タイトル 8">
            <a:extLst>
              <a:ext uri="{FF2B5EF4-FFF2-40B4-BE49-F238E27FC236}">
                <a16:creationId xmlns:a16="http://schemas.microsoft.com/office/drawing/2014/main" id="{4559907C-02E9-024A-8F5E-A1E1715F6CFF}"/>
              </a:ext>
            </a:extLst>
          </p:cNvPr>
          <p:cNvSpPr>
            <a:spLocks noGrp="1"/>
          </p:cNvSpPr>
          <p:nvPr>
            <p:ph type="title"/>
          </p:nvPr>
        </p:nvSpPr>
        <p:spPr/>
        <p:txBody>
          <a:bodyPr>
            <a:normAutofit/>
          </a:bodyPr>
          <a:lstStyle/>
          <a:p>
            <a:r>
              <a:rPr lang="ja-JP" altLang="en-US"/>
              <a:t>オークションについて</a:t>
            </a:r>
            <a:r>
              <a:rPr lang="en-US" altLang="ja-JP" sz="2700" dirty="0"/>
              <a:t>[7]</a:t>
            </a:r>
            <a:endParaRPr kumimoji="1" lang="ja-JP" altLang="en-US" dirty="0"/>
          </a:p>
        </p:txBody>
      </p:sp>
      <p:sp>
        <p:nvSpPr>
          <p:cNvPr id="6" name="フッター プレースホルダー 5">
            <a:extLst>
              <a:ext uri="{FF2B5EF4-FFF2-40B4-BE49-F238E27FC236}">
                <a16:creationId xmlns:a16="http://schemas.microsoft.com/office/drawing/2014/main" id="{ECB4516F-B2EB-9143-8835-87A247437D22}"/>
              </a:ext>
            </a:extLst>
          </p:cNvPr>
          <p:cNvSpPr>
            <a:spLocks noGrp="1"/>
          </p:cNvSpPr>
          <p:nvPr>
            <p:ph type="ftr" sz="quarter" idx="15"/>
          </p:nvPr>
        </p:nvSpPr>
        <p:spPr/>
        <p:txBody>
          <a:bodyPr/>
          <a:lstStyle/>
          <a:p>
            <a:r>
              <a:rPr lang="en-US" altLang="ja-JP" dirty="0"/>
              <a:t>[7]</a:t>
            </a:r>
            <a:r>
              <a:rPr lang="ja-JP" altLang="en-US"/>
              <a:t>横尾真．オークション理論の基礎．東京電気代学出版</a:t>
            </a:r>
            <a:r>
              <a:rPr lang="en-US" altLang="ja-JP" dirty="0"/>
              <a:t>, 2006</a:t>
            </a:r>
          </a:p>
          <a:p>
            <a:r>
              <a:rPr lang="en-US" altLang="ja-JP" dirty="0"/>
              <a:t>[8]</a:t>
            </a:r>
            <a:r>
              <a:rPr lang="ja-JP" altLang="en-US"/>
              <a:t>原田佳明</a:t>
            </a:r>
            <a:r>
              <a:rPr lang="en-US" altLang="ja-JP" dirty="0"/>
              <a:t>,</a:t>
            </a:r>
            <a:r>
              <a:rPr lang="ja-JP" altLang="en-US"/>
              <a:t>クラウドソースドマニュファクチャリング環境下におけるオークションに基づくリソース配分手法の提案</a:t>
            </a:r>
            <a:r>
              <a:rPr lang="en-US" altLang="ja-JP" dirty="0"/>
              <a:t>,</a:t>
            </a:r>
            <a:r>
              <a:rPr lang="ja-JP" altLang="en-US"/>
              <a:t>システム制御情報学会研究発表講演会講演論文集 </a:t>
            </a:r>
            <a:r>
              <a:rPr lang="en-US" altLang="ja-JP" dirty="0"/>
              <a:t>63, 912-916, 2019-05-22</a:t>
            </a:r>
            <a:endParaRPr lang="ja-JP" altLang="en-US"/>
          </a:p>
        </p:txBody>
      </p:sp>
      <p:sp>
        <p:nvSpPr>
          <p:cNvPr id="7" name="スライド番号プレースホルダー 6">
            <a:extLst>
              <a:ext uri="{FF2B5EF4-FFF2-40B4-BE49-F238E27FC236}">
                <a16:creationId xmlns:a16="http://schemas.microsoft.com/office/drawing/2014/main" id="{FE232BE8-F86E-D244-AFF9-E041D771A8DE}"/>
              </a:ext>
            </a:extLst>
          </p:cNvPr>
          <p:cNvSpPr>
            <a:spLocks noGrp="1"/>
          </p:cNvSpPr>
          <p:nvPr>
            <p:ph type="sldNum" sz="quarter" idx="16"/>
          </p:nvPr>
        </p:nvSpPr>
        <p:spPr/>
        <p:txBody>
          <a:bodyPr/>
          <a:lstStyle/>
          <a:p>
            <a:fld id="{5D29B136-363A-44F2-87B3-E68585EE69B2}" type="slidenum">
              <a:rPr lang="ja-JP" altLang="en-US" smtClean="0">
                <a:solidFill>
                  <a:srgbClr val="505050"/>
                </a:solidFill>
              </a:rPr>
              <a:pPr/>
              <a:t>37</a:t>
            </a:fld>
            <a:endParaRPr lang="ja-JP" altLang="en-US">
              <a:solidFill>
                <a:srgbClr val="505050"/>
              </a:solidFill>
            </a:endParaRPr>
          </a:p>
        </p:txBody>
      </p:sp>
      <p:sp>
        <p:nvSpPr>
          <p:cNvPr id="13" name="角丸四角形吹き出し 12">
            <a:extLst>
              <a:ext uri="{FF2B5EF4-FFF2-40B4-BE49-F238E27FC236}">
                <a16:creationId xmlns:a16="http://schemas.microsoft.com/office/drawing/2014/main" id="{9D1A013F-F6DD-6F4D-902D-CEC3177F4C4A}"/>
              </a:ext>
            </a:extLst>
          </p:cNvPr>
          <p:cNvSpPr/>
          <p:nvPr/>
        </p:nvSpPr>
        <p:spPr>
          <a:xfrm>
            <a:off x="4645572" y="4218373"/>
            <a:ext cx="4419874" cy="848255"/>
          </a:xfrm>
          <a:prstGeom prst="wedgeRoundRectCallout">
            <a:avLst>
              <a:gd name="adj1" fmla="val -58327"/>
              <a:gd name="adj2" fmla="val -52936"/>
              <a:gd name="adj3" fmla="val 16667"/>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a:t>クラウドソースドマニュファクチャリング</a:t>
            </a:r>
          </a:p>
          <a:p>
            <a:pPr algn="ctr"/>
            <a:r>
              <a:rPr kumimoji="1" lang="ja-JP" altLang="en-US" sz="1600"/>
              <a:t>においてはダブルオークションを用いることが有効であることを確認した</a:t>
            </a:r>
            <a:r>
              <a:rPr lang="en-US" altLang="ja-JP" sz="1600" dirty="0"/>
              <a:t>[</a:t>
            </a:r>
            <a:r>
              <a:rPr kumimoji="1" lang="en-US" altLang="ja-JP" sz="1600" dirty="0"/>
              <a:t>8]</a:t>
            </a:r>
            <a:endParaRPr kumimoji="1" lang="ja-JP" altLang="en-US" sz="1600"/>
          </a:p>
        </p:txBody>
      </p:sp>
      <p:sp>
        <p:nvSpPr>
          <p:cNvPr id="15" name="テキスト ボックス 14">
            <a:extLst>
              <a:ext uri="{FF2B5EF4-FFF2-40B4-BE49-F238E27FC236}">
                <a16:creationId xmlns:a16="http://schemas.microsoft.com/office/drawing/2014/main" id="{29C7EB19-CEC8-934A-B2EE-2AA5A3829089}"/>
              </a:ext>
            </a:extLst>
          </p:cNvPr>
          <p:cNvSpPr txBox="1"/>
          <p:nvPr/>
        </p:nvSpPr>
        <p:spPr>
          <a:xfrm>
            <a:off x="628650" y="4381414"/>
            <a:ext cx="4016922" cy="584775"/>
          </a:xfrm>
          <a:prstGeom prst="rect">
            <a:avLst/>
          </a:prstGeom>
          <a:noFill/>
          <a:ln>
            <a:solidFill>
              <a:schemeClr val="tx1"/>
            </a:solidFill>
          </a:ln>
        </p:spPr>
        <p:txBody>
          <a:bodyPr wrap="square" rtlCol="0">
            <a:spAutoFit/>
          </a:bodyPr>
          <a:lstStyle/>
          <a:p>
            <a:r>
              <a:rPr kumimoji="1" lang="ja-JP" altLang="en-US" sz="1600"/>
              <a:t>買い手：リソース要求側</a:t>
            </a:r>
            <a:r>
              <a:rPr kumimoji="1" lang="en-US" altLang="ja-JP" sz="1600" dirty="0"/>
              <a:t> (</a:t>
            </a:r>
            <a:r>
              <a:rPr kumimoji="1" lang="ja-JP" altLang="en-US" sz="1600"/>
              <a:t>評価値</a:t>
            </a:r>
            <a:r>
              <a:rPr kumimoji="1" lang="en-US" altLang="ja-JP" sz="1600" dirty="0"/>
              <a:t>:</a:t>
            </a:r>
            <a:r>
              <a:rPr kumimoji="1" lang="ja-JP" altLang="en-US" sz="1600"/>
              <a:t>予算</a:t>
            </a:r>
            <a:r>
              <a:rPr kumimoji="1" lang="en-US" altLang="ja-JP" sz="1600" dirty="0"/>
              <a:t>)</a:t>
            </a:r>
          </a:p>
          <a:p>
            <a:r>
              <a:rPr lang="ja-JP" altLang="en-US" sz="1600"/>
              <a:t>売り手：リソース提供側</a:t>
            </a:r>
            <a:r>
              <a:rPr lang="en-US" altLang="ja-JP" sz="1600" dirty="0"/>
              <a:t> (</a:t>
            </a:r>
            <a:r>
              <a:rPr lang="ja-JP" altLang="en-US" sz="1600"/>
              <a:t>評価値</a:t>
            </a:r>
            <a:r>
              <a:rPr lang="en-US" altLang="ja-JP" sz="1600" dirty="0"/>
              <a:t>:</a:t>
            </a:r>
            <a:r>
              <a:rPr lang="ja-JP" altLang="en-US" sz="1600"/>
              <a:t>コスト）</a:t>
            </a:r>
          </a:p>
        </p:txBody>
      </p:sp>
      <p:sp>
        <p:nvSpPr>
          <p:cNvPr id="2" name="テキスト ボックス 1">
            <a:extLst>
              <a:ext uri="{FF2B5EF4-FFF2-40B4-BE49-F238E27FC236}">
                <a16:creationId xmlns:a16="http://schemas.microsoft.com/office/drawing/2014/main" id="{7B700434-DD36-FF41-B44A-9F606E3B59C3}"/>
              </a:ext>
            </a:extLst>
          </p:cNvPr>
          <p:cNvSpPr txBox="1"/>
          <p:nvPr/>
        </p:nvSpPr>
        <p:spPr>
          <a:xfrm>
            <a:off x="628650" y="5006973"/>
            <a:ext cx="5032147" cy="646331"/>
          </a:xfrm>
          <a:prstGeom prst="rect">
            <a:avLst/>
          </a:prstGeom>
          <a:noFill/>
        </p:spPr>
        <p:txBody>
          <a:bodyPr wrap="none" rtlCol="0">
            <a:spAutoFit/>
          </a:bodyPr>
          <a:lstStyle/>
          <a:p>
            <a:r>
              <a:rPr kumimoji="1" lang="ja-JP" altLang="en-US"/>
              <a:t>＊この予算・コストはこの価格で取引を行うと</a:t>
            </a:r>
            <a:endParaRPr kumimoji="1" lang="en-US" altLang="ja-JP" dirty="0"/>
          </a:p>
          <a:p>
            <a:r>
              <a:rPr kumimoji="1" lang="ja-JP" altLang="en-US"/>
              <a:t>利益が出ない価格とする</a:t>
            </a:r>
            <a:endParaRPr kumimoji="1" lang="en-US" altLang="ja-JP" dirty="0"/>
          </a:p>
        </p:txBody>
      </p:sp>
      <p:sp>
        <p:nvSpPr>
          <p:cNvPr id="4" name="下矢印 3">
            <a:extLst>
              <a:ext uri="{FF2B5EF4-FFF2-40B4-BE49-F238E27FC236}">
                <a16:creationId xmlns:a16="http://schemas.microsoft.com/office/drawing/2014/main" id="{D70848F7-314C-EE4C-BBD1-5CFBC19028C8}"/>
              </a:ext>
            </a:extLst>
          </p:cNvPr>
          <p:cNvSpPr/>
          <p:nvPr/>
        </p:nvSpPr>
        <p:spPr>
          <a:xfrm>
            <a:off x="6274676" y="5181600"/>
            <a:ext cx="399393" cy="283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1"/>
                </a:solidFill>
              </a:ln>
            </a:endParaRPr>
          </a:p>
        </p:txBody>
      </p:sp>
    </p:spTree>
    <p:extLst>
      <p:ext uri="{BB962C8B-B14F-4D97-AF65-F5344CB8AC3E}">
        <p14:creationId xmlns:p14="http://schemas.microsoft.com/office/powerpoint/2010/main" val="1390246883"/>
      </p:ext>
    </p:extLst>
  </p:cSld>
  <p:clrMapOvr>
    <a:masterClrMapping/>
  </p:clrMapOvr>
  <mc:AlternateContent xmlns:mc="http://schemas.openxmlformats.org/markup-compatibility/2006" xmlns:p14="http://schemas.microsoft.com/office/powerpoint/2010/main">
    <mc:Choice Requires="p14">
      <p:transition spd="slow" p14:dur="2000" advTm="43238"/>
    </mc:Choice>
    <mc:Fallback xmlns="">
      <p:transition spd="slow" advTm="43238"/>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0ACD16D-D858-EB4D-B927-FD1B78BE5E44}"/>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351324E0-1577-3749-8E31-E4733CE05BA7}"/>
              </a:ext>
            </a:extLst>
          </p:cNvPr>
          <p:cNvSpPr>
            <a:spLocks noGrp="1"/>
          </p:cNvSpPr>
          <p:nvPr>
            <p:ph type="sldNum" sz="quarter" idx="11"/>
          </p:nvPr>
        </p:nvSpPr>
        <p:spPr/>
        <p:txBody>
          <a:bodyPr/>
          <a:lstStyle/>
          <a:p>
            <a:fld id="{08FC5268-0E06-784C-B5A0-7DE08B3865E8}" type="slidenum">
              <a:rPr kumimoji="1" lang="ja-JP" altLang="en-US" smtClean="0"/>
              <a:t>38</a:t>
            </a:fld>
            <a:endParaRPr kumimoji="1" lang="ja-JP" altLang="en-US"/>
          </a:p>
        </p:txBody>
      </p:sp>
      <p:sp>
        <p:nvSpPr>
          <p:cNvPr id="4" name="タイトル 3">
            <a:extLst>
              <a:ext uri="{FF2B5EF4-FFF2-40B4-BE49-F238E27FC236}">
                <a16:creationId xmlns:a16="http://schemas.microsoft.com/office/drawing/2014/main" id="{DB3A54A2-3414-0E42-A054-01A3918AE9EA}"/>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51794ACF-869E-1443-83B8-0D5C505D0B39}"/>
              </a:ext>
            </a:extLst>
          </p:cNvPr>
          <p:cNvPicPr>
            <a:picLocks noChangeAspect="1"/>
          </p:cNvPicPr>
          <p:nvPr/>
        </p:nvPicPr>
        <p:blipFill>
          <a:blip r:embed="rId2"/>
          <a:stretch>
            <a:fillRect/>
          </a:stretch>
        </p:blipFill>
        <p:spPr>
          <a:xfrm>
            <a:off x="1682750" y="2025650"/>
            <a:ext cx="5778500" cy="2806700"/>
          </a:xfrm>
          <a:prstGeom prst="rect">
            <a:avLst/>
          </a:prstGeom>
        </p:spPr>
      </p:pic>
    </p:spTree>
    <p:extLst>
      <p:ext uri="{BB962C8B-B14F-4D97-AF65-F5344CB8AC3E}">
        <p14:creationId xmlns:p14="http://schemas.microsoft.com/office/powerpoint/2010/main" val="408263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6DB36556-9BEE-2D49-8C32-7750043F0F1E}"/>
              </a:ext>
            </a:extLst>
          </p:cNvPr>
          <p:cNvSpPr>
            <a:spLocks noGrp="1"/>
          </p:cNvSpPr>
          <p:nvPr>
            <p:ph type="ftr" sz="quarter" idx="10"/>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E36E6B98-D253-E74D-A1F4-5DCDE3529BEB}"/>
              </a:ext>
            </a:extLst>
          </p:cNvPr>
          <p:cNvSpPr>
            <a:spLocks noGrp="1"/>
          </p:cNvSpPr>
          <p:nvPr>
            <p:ph type="sldNum" sz="quarter" idx="11"/>
          </p:nvPr>
        </p:nvSpPr>
        <p:spPr/>
        <p:txBody>
          <a:bodyPr/>
          <a:lstStyle/>
          <a:p>
            <a:fld id="{08FC5268-0E06-784C-B5A0-7DE08B3865E8}" type="slidenum">
              <a:rPr kumimoji="1" lang="ja-JP" altLang="en-US" smtClean="0"/>
              <a:t>39</a:t>
            </a:fld>
            <a:endParaRPr kumimoji="1" lang="ja-JP" altLang="en-US"/>
          </a:p>
        </p:txBody>
      </p:sp>
      <p:sp>
        <p:nvSpPr>
          <p:cNvPr id="9" name="タイトル 8">
            <a:extLst>
              <a:ext uri="{FF2B5EF4-FFF2-40B4-BE49-F238E27FC236}">
                <a16:creationId xmlns:a16="http://schemas.microsoft.com/office/drawing/2014/main" id="{6E0031A6-454B-BB42-A724-526EDE98E0F8}"/>
              </a:ext>
            </a:extLst>
          </p:cNvPr>
          <p:cNvSpPr>
            <a:spLocks noGrp="1"/>
          </p:cNvSpPr>
          <p:nvPr>
            <p:ph type="title"/>
          </p:nvPr>
        </p:nvSpPr>
        <p:spPr/>
        <p:txBody>
          <a:bodyPr/>
          <a:lstStyle/>
          <a:p>
            <a:endParaRPr lang="ja-JP" altLang="en-US"/>
          </a:p>
        </p:txBody>
      </p:sp>
      <p:pic>
        <p:nvPicPr>
          <p:cNvPr id="29" name="図 28">
            <a:extLst>
              <a:ext uri="{FF2B5EF4-FFF2-40B4-BE49-F238E27FC236}">
                <a16:creationId xmlns:a16="http://schemas.microsoft.com/office/drawing/2014/main" id="{71ACE2BF-761D-AA4A-81E0-BBECAFE71C50}"/>
              </a:ext>
            </a:extLst>
          </p:cNvPr>
          <p:cNvPicPr>
            <a:picLocks noChangeAspect="1"/>
          </p:cNvPicPr>
          <p:nvPr>
            <p:custDataLst>
              <p:tags r:id="rId1"/>
            </p:custDataLst>
          </p:nvPr>
        </p:nvPicPr>
        <p:blipFill>
          <a:blip r:embed="rId5"/>
          <a:stretch>
            <a:fillRect/>
          </a:stretch>
        </p:blipFill>
        <p:spPr>
          <a:xfrm>
            <a:off x="628651" y="1418823"/>
            <a:ext cx="4081881" cy="2620466"/>
          </a:xfrm>
          <a:prstGeom prst="rect">
            <a:avLst/>
          </a:prstGeom>
        </p:spPr>
      </p:pic>
      <p:pic>
        <p:nvPicPr>
          <p:cNvPr id="31" name="図 30">
            <a:extLst>
              <a:ext uri="{FF2B5EF4-FFF2-40B4-BE49-F238E27FC236}">
                <a16:creationId xmlns:a16="http://schemas.microsoft.com/office/drawing/2014/main" id="{0ED284F3-22AB-A44D-BE90-33CBA66E2353}"/>
              </a:ext>
            </a:extLst>
          </p:cNvPr>
          <p:cNvPicPr>
            <a:picLocks noChangeAspect="1"/>
          </p:cNvPicPr>
          <p:nvPr>
            <p:custDataLst>
              <p:tags r:id="rId2"/>
            </p:custDataLst>
          </p:nvPr>
        </p:nvPicPr>
        <p:blipFill>
          <a:blip r:embed="rId6"/>
          <a:stretch>
            <a:fillRect/>
          </a:stretch>
        </p:blipFill>
        <p:spPr>
          <a:xfrm>
            <a:off x="628650" y="4240345"/>
            <a:ext cx="4798771" cy="2620467"/>
          </a:xfrm>
          <a:prstGeom prst="rect">
            <a:avLst/>
          </a:prstGeom>
        </p:spPr>
      </p:pic>
      <p:pic>
        <p:nvPicPr>
          <p:cNvPr id="35" name="図 34">
            <a:extLst>
              <a:ext uri="{FF2B5EF4-FFF2-40B4-BE49-F238E27FC236}">
                <a16:creationId xmlns:a16="http://schemas.microsoft.com/office/drawing/2014/main" id="{9EEDC400-1EF1-2548-849D-F482E3A76F18}"/>
              </a:ext>
            </a:extLst>
          </p:cNvPr>
          <p:cNvPicPr>
            <a:picLocks noChangeAspect="1"/>
          </p:cNvPicPr>
          <p:nvPr>
            <p:custDataLst>
              <p:tags r:id="rId3"/>
            </p:custDataLst>
          </p:nvPr>
        </p:nvPicPr>
        <p:blipFill>
          <a:blip r:embed="rId7"/>
          <a:stretch>
            <a:fillRect/>
          </a:stretch>
        </p:blipFill>
        <p:spPr>
          <a:xfrm>
            <a:off x="4710532" y="971782"/>
            <a:ext cx="4081882" cy="3067507"/>
          </a:xfrm>
          <a:prstGeom prst="rect">
            <a:avLst/>
          </a:prstGeom>
        </p:spPr>
      </p:pic>
    </p:spTree>
    <p:extLst>
      <p:ext uri="{BB962C8B-B14F-4D97-AF65-F5344CB8AC3E}">
        <p14:creationId xmlns:p14="http://schemas.microsoft.com/office/powerpoint/2010/main" val="48286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DD102DCF-D3B7-5B4D-937E-C92335B80000}"/>
              </a:ext>
            </a:extLst>
          </p:cNvPr>
          <p:cNvSpPr>
            <a:spLocks noGrp="1"/>
          </p:cNvSpPr>
          <p:nvPr>
            <p:ph type="body" sz="quarter" idx="13"/>
          </p:nvPr>
        </p:nvSpPr>
        <p:spPr>
          <a:xfrm>
            <a:off x="136635" y="2638242"/>
            <a:ext cx="8870731" cy="1551574"/>
          </a:xfrm>
        </p:spPr>
        <p:txBody>
          <a:bodyPr/>
          <a:lstStyle/>
          <a:p>
            <a:r>
              <a:rPr lang="ja-JP" altLang="en-US" sz="2800">
                <a:solidFill>
                  <a:schemeClr val="accent1"/>
                </a:solidFill>
              </a:rPr>
              <a:t>クラウドソースドマニュファクチャリング</a:t>
            </a:r>
            <a:endParaRPr lang="en-US" altLang="ja-JP" sz="2800" dirty="0">
              <a:solidFill>
                <a:schemeClr val="accent1"/>
              </a:solidFill>
            </a:endParaRPr>
          </a:p>
          <a:p>
            <a:r>
              <a:rPr lang="ja-JP" altLang="en-US" sz="2800">
                <a:solidFill>
                  <a:schemeClr val="accent1"/>
                </a:solidFill>
              </a:rPr>
              <a:t>実現に向けた組合せダブルオークションに基づく</a:t>
            </a:r>
            <a:endParaRPr lang="en-US" altLang="ja-JP" sz="2800" dirty="0">
              <a:solidFill>
                <a:schemeClr val="accent1"/>
              </a:solidFill>
            </a:endParaRPr>
          </a:p>
          <a:p>
            <a:r>
              <a:rPr lang="ja-JP" altLang="en-US" sz="2800">
                <a:solidFill>
                  <a:schemeClr val="accent1"/>
                </a:solidFill>
              </a:rPr>
              <a:t>リソース配分手法の提案</a:t>
            </a:r>
            <a:endParaRPr lang="ja-JP" altLang="en-US" sz="2800">
              <a:latin typeface="+mn-ea"/>
            </a:endParaRPr>
          </a:p>
        </p:txBody>
      </p:sp>
      <p:sp>
        <p:nvSpPr>
          <p:cNvPr id="6" name="フッター プレースホルダー 5">
            <a:extLst>
              <a:ext uri="{FF2B5EF4-FFF2-40B4-BE49-F238E27FC236}">
                <a16:creationId xmlns:a16="http://schemas.microsoft.com/office/drawing/2014/main" id="{E020CEFB-D426-7A4B-90E6-2925E5451A91}"/>
              </a:ext>
            </a:extLst>
          </p:cNvPr>
          <p:cNvSpPr>
            <a:spLocks noGrp="1"/>
          </p:cNvSpPr>
          <p:nvPr>
            <p:ph type="ftr" sz="quarter" idx="14"/>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945CDE-720B-584B-8E6B-F57B90103290}"/>
              </a:ext>
            </a:extLst>
          </p:cNvPr>
          <p:cNvSpPr>
            <a:spLocks noGrp="1"/>
          </p:cNvSpPr>
          <p:nvPr>
            <p:ph type="sldNum" sz="quarter" idx="15"/>
          </p:nvPr>
        </p:nvSpPr>
        <p:spPr/>
        <p:txBody>
          <a:bodyPr/>
          <a:lstStyle/>
          <a:p>
            <a:fld id="{08FC5268-0E06-784C-B5A0-7DE08B3865E8}" type="slidenum">
              <a:rPr kumimoji="1" lang="ja-JP" altLang="en-US" smtClean="0"/>
              <a:t>4</a:t>
            </a:fld>
            <a:endParaRPr kumimoji="1" lang="ja-JP" altLang="en-US"/>
          </a:p>
        </p:txBody>
      </p:sp>
      <p:sp>
        <p:nvSpPr>
          <p:cNvPr id="8" name="タイトル 7">
            <a:extLst>
              <a:ext uri="{FF2B5EF4-FFF2-40B4-BE49-F238E27FC236}">
                <a16:creationId xmlns:a16="http://schemas.microsoft.com/office/drawing/2014/main" id="{EDDDB7D0-3A24-5C4F-984B-2640DCB67BF7}"/>
              </a:ext>
            </a:extLst>
          </p:cNvPr>
          <p:cNvSpPr>
            <a:spLocks noGrp="1"/>
          </p:cNvSpPr>
          <p:nvPr>
            <p:ph type="title"/>
          </p:nvPr>
        </p:nvSpPr>
        <p:spPr/>
        <p:txBody>
          <a:bodyPr/>
          <a:lstStyle/>
          <a:p>
            <a:r>
              <a:rPr lang="ja-JP" altLang="en-US"/>
              <a:t>研究目的</a:t>
            </a:r>
            <a:endParaRPr kumimoji="1" lang="ja-JP" altLang="en-US"/>
          </a:p>
        </p:txBody>
      </p:sp>
    </p:spTree>
    <p:extLst>
      <p:ext uri="{BB962C8B-B14F-4D97-AF65-F5344CB8AC3E}">
        <p14:creationId xmlns:p14="http://schemas.microsoft.com/office/powerpoint/2010/main" val="4010621590"/>
      </p:ext>
    </p:extLst>
  </p:cSld>
  <p:clrMapOvr>
    <a:masterClrMapping/>
  </p:clrMapOvr>
  <mc:AlternateContent xmlns:mc="http://schemas.openxmlformats.org/markup-compatibility/2006" xmlns:p14="http://schemas.microsoft.com/office/powerpoint/2010/main">
    <mc:Choice Requires="p14">
      <p:transition spd="slow" p14:dur="2000" advTm="10283"/>
    </mc:Choice>
    <mc:Fallback xmlns="">
      <p:transition spd="slow" advTm="1028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6016296F-1415-314B-A120-40C5266EFD5C}"/>
              </a:ext>
            </a:extLst>
          </p:cNvPr>
          <p:cNvSpPr>
            <a:spLocks noGrp="1"/>
          </p:cNvSpPr>
          <p:nvPr>
            <p:ph type="ftr" sz="quarter" idx="10"/>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F0EDC882-0D52-E249-A0B3-8D3D111AA72C}"/>
              </a:ext>
            </a:extLst>
          </p:cNvPr>
          <p:cNvSpPr>
            <a:spLocks noGrp="1"/>
          </p:cNvSpPr>
          <p:nvPr>
            <p:ph type="sldNum" sz="quarter" idx="11"/>
          </p:nvPr>
        </p:nvSpPr>
        <p:spPr/>
        <p:txBody>
          <a:bodyPr/>
          <a:lstStyle/>
          <a:p>
            <a:fld id="{08FC5268-0E06-784C-B5A0-7DE08B3865E8}" type="slidenum">
              <a:rPr lang="ja-JP" altLang="en-US" smtClean="0"/>
              <a:pPr/>
              <a:t>40</a:t>
            </a:fld>
            <a:endParaRPr lang="ja-JP" altLang="en-US"/>
          </a:p>
        </p:txBody>
      </p:sp>
      <p:sp>
        <p:nvSpPr>
          <p:cNvPr id="6" name="タイトル 5">
            <a:extLst>
              <a:ext uri="{FF2B5EF4-FFF2-40B4-BE49-F238E27FC236}">
                <a16:creationId xmlns:a16="http://schemas.microsoft.com/office/drawing/2014/main" id="{A62C533B-0A84-994B-8348-097E164AA5FC}"/>
              </a:ext>
            </a:extLst>
          </p:cNvPr>
          <p:cNvSpPr>
            <a:spLocks noGrp="1"/>
          </p:cNvSpPr>
          <p:nvPr>
            <p:ph type="title"/>
          </p:nvPr>
        </p:nvSpPr>
        <p:spPr/>
        <p:txBody>
          <a:bodyPr/>
          <a:lstStyle/>
          <a:p>
            <a:r>
              <a:rPr lang="ja-JP" altLang="en-US"/>
              <a:t>対象モデル</a:t>
            </a:r>
          </a:p>
        </p:txBody>
      </p:sp>
      <p:pic>
        <p:nvPicPr>
          <p:cNvPr id="33" name="図 32">
            <a:extLst>
              <a:ext uri="{FF2B5EF4-FFF2-40B4-BE49-F238E27FC236}">
                <a16:creationId xmlns:a16="http://schemas.microsoft.com/office/drawing/2014/main" id="{C747136A-42D7-0946-BA6B-C8E5CA7528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34" name="図 33">
            <a:extLst>
              <a:ext uri="{FF2B5EF4-FFF2-40B4-BE49-F238E27FC236}">
                <a16:creationId xmlns:a16="http://schemas.microsoft.com/office/drawing/2014/main" id="{52E7B11A-A3D0-344E-B73C-2E5977EA2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35" name="図 34">
            <a:extLst>
              <a:ext uri="{FF2B5EF4-FFF2-40B4-BE49-F238E27FC236}">
                <a16:creationId xmlns:a16="http://schemas.microsoft.com/office/drawing/2014/main" id="{8A0104A2-0453-D746-A6EA-FC58186AA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36" name="正方形/長方形 35">
            <a:extLst>
              <a:ext uri="{FF2B5EF4-FFF2-40B4-BE49-F238E27FC236}">
                <a16:creationId xmlns:a16="http://schemas.microsoft.com/office/drawing/2014/main" id="{AC3B987A-0D09-DF4F-ABEB-81D0826634D0}"/>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0EBBF64E-0886-1E4F-A9A7-8B937CA4EA81}"/>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38" name="テキスト ボックス 37">
            <a:extLst>
              <a:ext uri="{FF2B5EF4-FFF2-40B4-BE49-F238E27FC236}">
                <a16:creationId xmlns:a16="http://schemas.microsoft.com/office/drawing/2014/main" id="{E352382A-D913-454A-8B58-9A6219FCF4E0}"/>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39" name="下矢印 38">
            <a:extLst>
              <a:ext uri="{FF2B5EF4-FFF2-40B4-BE49-F238E27FC236}">
                <a16:creationId xmlns:a16="http://schemas.microsoft.com/office/drawing/2014/main" id="{4E66B389-5780-6D4C-BD76-6F031D1EF459}"/>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下矢印 39">
            <a:extLst>
              <a:ext uri="{FF2B5EF4-FFF2-40B4-BE49-F238E27FC236}">
                <a16:creationId xmlns:a16="http://schemas.microsoft.com/office/drawing/2014/main" id="{B1257DD7-2AC5-7548-9F64-FBEC39CE7A86}"/>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720D96C3-0627-9547-8A5A-194987E08B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42" name="下矢印 41">
            <a:extLst>
              <a:ext uri="{FF2B5EF4-FFF2-40B4-BE49-F238E27FC236}">
                <a16:creationId xmlns:a16="http://schemas.microsoft.com/office/drawing/2014/main" id="{E509A235-089A-AD4F-B6F9-55292A0FD416}"/>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下矢印 42">
            <a:extLst>
              <a:ext uri="{FF2B5EF4-FFF2-40B4-BE49-F238E27FC236}">
                <a16:creationId xmlns:a16="http://schemas.microsoft.com/office/drawing/2014/main" id="{47E981F1-5311-9F4F-AE7D-C5CBADEA715D}"/>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AAE1087B-9467-B84B-9CFD-A84ED01F9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45" name="下矢印 44">
            <a:extLst>
              <a:ext uri="{FF2B5EF4-FFF2-40B4-BE49-F238E27FC236}">
                <a16:creationId xmlns:a16="http://schemas.microsoft.com/office/drawing/2014/main" id="{3AEBF1A3-255A-0E4F-B960-BE9548F7C22B}"/>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BE9F1167-CD40-8745-B47D-1E372A67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47" name="下矢印 46">
            <a:extLst>
              <a:ext uri="{FF2B5EF4-FFF2-40B4-BE49-F238E27FC236}">
                <a16:creationId xmlns:a16="http://schemas.microsoft.com/office/drawing/2014/main" id="{C6CE3D21-EAA3-2448-B7DC-995B7DB7FE04}"/>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D852DB31-525E-E149-BC39-E7353991B28F}"/>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49" name="テキスト ボックス 48">
            <a:extLst>
              <a:ext uri="{FF2B5EF4-FFF2-40B4-BE49-F238E27FC236}">
                <a16:creationId xmlns:a16="http://schemas.microsoft.com/office/drawing/2014/main" id="{3D85FFA9-16A8-5D42-A58E-D3FCA24665D6}"/>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50" name="テキスト ボックス 49">
            <a:extLst>
              <a:ext uri="{FF2B5EF4-FFF2-40B4-BE49-F238E27FC236}">
                <a16:creationId xmlns:a16="http://schemas.microsoft.com/office/drawing/2014/main" id="{CD80F4E4-7954-D84A-8FC0-2D86621F2E12}"/>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51" name="角丸四角形 50">
            <a:extLst>
              <a:ext uri="{FF2B5EF4-FFF2-40B4-BE49-F238E27FC236}">
                <a16:creationId xmlns:a16="http://schemas.microsoft.com/office/drawing/2014/main" id="{C72D8DF6-CA60-814D-A507-D2525B1B63D3}"/>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F91F0FD7-4F9E-4D41-8966-FBD8C57260A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53" name="テキスト ボックス 52">
            <a:extLst>
              <a:ext uri="{FF2B5EF4-FFF2-40B4-BE49-F238E27FC236}">
                <a16:creationId xmlns:a16="http://schemas.microsoft.com/office/drawing/2014/main" id="{00619F7D-8248-6F47-B1BF-9307FFB2E03E}"/>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54" name="角丸四角形吹き出し 53">
            <a:extLst>
              <a:ext uri="{FF2B5EF4-FFF2-40B4-BE49-F238E27FC236}">
                <a16:creationId xmlns:a16="http://schemas.microsoft.com/office/drawing/2014/main" id="{25104391-8F86-2040-9316-668B0024BA7F}"/>
              </a:ext>
            </a:extLst>
          </p:cNvPr>
          <p:cNvSpPr/>
          <p:nvPr/>
        </p:nvSpPr>
        <p:spPr>
          <a:xfrm>
            <a:off x="5793049" y="449912"/>
            <a:ext cx="3350950" cy="734244"/>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リソースに</a:t>
            </a:r>
            <a:r>
              <a:rPr lang="ja-JP" altLang="en-US"/>
              <a:t>遊休時間</a:t>
            </a:r>
            <a:r>
              <a:rPr kumimoji="1" lang="ja-JP" altLang="en-US"/>
              <a:t>が</a:t>
            </a:r>
            <a:r>
              <a:rPr lang="ja-JP" altLang="en-US"/>
              <a:t>ある</a:t>
            </a:r>
            <a:endParaRPr lang="en-US" altLang="ja-JP" dirty="0"/>
          </a:p>
          <a:p>
            <a:pPr algn="ctr"/>
            <a:r>
              <a:rPr lang="ja-JP" altLang="en-US"/>
              <a:t>企業は</a:t>
            </a:r>
            <a:r>
              <a:rPr kumimoji="1" lang="ja-JP" altLang="en-US"/>
              <a:t>リソースを提供する</a:t>
            </a:r>
          </a:p>
        </p:txBody>
      </p:sp>
      <p:sp>
        <p:nvSpPr>
          <p:cNvPr id="55" name="テキスト ボックス 54">
            <a:extLst>
              <a:ext uri="{FF2B5EF4-FFF2-40B4-BE49-F238E27FC236}">
                <a16:creationId xmlns:a16="http://schemas.microsoft.com/office/drawing/2014/main" id="{9D0D6808-677C-F44E-8413-64A7E7CF6689}"/>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56" name="角丸四角形吹き出し 55">
            <a:extLst>
              <a:ext uri="{FF2B5EF4-FFF2-40B4-BE49-F238E27FC236}">
                <a16:creationId xmlns:a16="http://schemas.microsoft.com/office/drawing/2014/main" id="{BF8A470D-F9BA-3E4D-9123-065B9550DC2B}"/>
              </a:ext>
            </a:extLst>
          </p:cNvPr>
          <p:cNvSpPr/>
          <p:nvPr/>
        </p:nvSpPr>
        <p:spPr>
          <a:xfrm>
            <a:off x="1282166" y="5143669"/>
            <a:ext cx="3746433" cy="757690"/>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リソースの不足や，出来ない処置がある</a:t>
            </a:r>
            <a:r>
              <a:rPr lang="ja-JP" altLang="en-US"/>
              <a:t>企業は</a:t>
            </a:r>
            <a:r>
              <a:rPr kumimoji="1" lang="ja-JP" altLang="en-US"/>
              <a:t>リソースの要求する</a:t>
            </a:r>
          </a:p>
        </p:txBody>
      </p:sp>
    </p:spTree>
    <p:extLst>
      <p:ext uri="{BB962C8B-B14F-4D97-AF65-F5344CB8AC3E}">
        <p14:creationId xmlns:p14="http://schemas.microsoft.com/office/powerpoint/2010/main" val="225912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F46F6DAC-B4E8-1345-B1DC-9D85038F884D}"/>
              </a:ext>
            </a:extLst>
          </p:cNvPr>
          <p:cNvSpPr>
            <a:spLocks noGrp="1"/>
          </p:cNvSpPr>
          <p:nvPr>
            <p:ph type="ftr" sz="quarter" idx="10"/>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7DF264-BB8B-D147-B85A-CB753BB63441}"/>
              </a:ext>
            </a:extLst>
          </p:cNvPr>
          <p:cNvSpPr>
            <a:spLocks noGrp="1"/>
          </p:cNvSpPr>
          <p:nvPr>
            <p:ph type="sldNum" sz="quarter" idx="11"/>
          </p:nvPr>
        </p:nvSpPr>
        <p:spPr/>
        <p:txBody>
          <a:bodyPr/>
          <a:lstStyle/>
          <a:p>
            <a:fld id="{08FC5268-0E06-784C-B5A0-7DE08B3865E8}" type="slidenum">
              <a:rPr kumimoji="1" lang="ja-JP" altLang="en-US" smtClean="0"/>
              <a:t>41</a:t>
            </a:fld>
            <a:endParaRPr kumimoji="1" lang="ja-JP" altLang="en-US"/>
          </a:p>
        </p:txBody>
      </p:sp>
      <p:sp>
        <p:nvSpPr>
          <p:cNvPr id="9" name="タイトル 8">
            <a:extLst>
              <a:ext uri="{FF2B5EF4-FFF2-40B4-BE49-F238E27FC236}">
                <a16:creationId xmlns:a16="http://schemas.microsoft.com/office/drawing/2014/main" id="{5F979E0F-9680-6940-B58D-F64C6C9268A4}"/>
              </a:ext>
            </a:extLst>
          </p:cNvPr>
          <p:cNvSpPr>
            <a:spLocks noGrp="1"/>
          </p:cNvSpPr>
          <p:nvPr>
            <p:ph type="title"/>
          </p:nvPr>
        </p:nvSpPr>
        <p:spPr/>
        <p:txBody>
          <a:bodyPr>
            <a:normAutofit fontScale="90000"/>
          </a:bodyPr>
          <a:lstStyle/>
          <a:p>
            <a:r>
              <a:rPr lang="ja-JP" altLang="en-US" sz="2800"/>
              <a:t>シングルオークションに基づく手法 </a:t>
            </a:r>
            <a:r>
              <a:rPr lang="en-US" altLang="ja-JP" sz="2800" dirty="0"/>
              <a:t>(</a:t>
            </a:r>
            <a:r>
              <a:rPr lang="ja-JP" altLang="en-US" sz="2800"/>
              <a:t>勝者決定問題</a:t>
            </a:r>
            <a:r>
              <a:rPr lang="en-US" altLang="ja-JP" sz="2800" dirty="0"/>
              <a:t>)</a:t>
            </a:r>
            <a:endParaRPr kumimoji="1" lang="ja-JP" altLang="en-US"/>
          </a:p>
        </p:txBody>
      </p:sp>
      <p:sp>
        <p:nvSpPr>
          <p:cNvPr id="10" name="テキスト プレースホルダー 4">
            <a:extLst>
              <a:ext uri="{FF2B5EF4-FFF2-40B4-BE49-F238E27FC236}">
                <a16:creationId xmlns:a16="http://schemas.microsoft.com/office/drawing/2014/main" id="{B8C8839C-AA93-574C-80DA-CB1A5A6F6E96}"/>
              </a:ext>
            </a:extLst>
          </p:cNvPr>
          <p:cNvSpPr txBox="1">
            <a:spLocks/>
          </p:cNvSpPr>
          <p:nvPr/>
        </p:nvSpPr>
        <p:spPr>
          <a:xfrm>
            <a:off x="412718" y="1037247"/>
            <a:ext cx="7511740" cy="549275"/>
          </a:xfrm>
          <a:prstGeom prst="rect">
            <a:avLst/>
          </a:prstGeom>
        </p:spPr>
        <p:txBody>
          <a:bodyPr/>
          <a:lst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a:solidFill>
                  <a:schemeClr val="accent1"/>
                </a:solidFill>
              </a:rPr>
              <a:t>勝者決定問題</a:t>
            </a:r>
            <a:endParaRPr lang="ja-JP" altLang="en-US" dirty="0">
              <a:solidFill>
                <a:schemeClr val="accent1"/>
              </a:solidFill>
            </a:endParaRPr>
          </a:p>
        </p:txBody>
      </p:sp>
      <p:pic>
        <p:nvPicPr>
          <p:cNvPr id="11" name="図 10">
            <a:extLst>
              <a:ext uri="{FF2B5EF4-FFF2-40B4-BE49-F238E27FC236}">
                <a16:creationId xmlns:a16="http://schemas.microsoft.com/office/drawing/2014/main" id="{ED54C80A-A166-D34D-9DC9-29EB8F81C697}"/>
              </a:ext>
            </a:extLst>
          </p:cNvPr>
          <p:cNvPicPr>
            <a:picLocks noChangeAspect="1"/>
          </p:cNvPicPr>
          <p:nvPr>
            <p:custDataLst>
              <p:tags r:id="rId1"/>
            </p:custDataLst>
          </p:nvPr>
        </p:nvPicPr>
        <p:blipFill>
          <a:blip r:embed="rId4"/>
          <a:stretch>
            <a:fillRect/>
          </a:stretch>
        </p:blipFill>
        <p:spPr>
          <a:xfrm>
            <a:off x="412718" y="1595994"/>
            <a:ext cx="4750514" cy="3691859"/>
          </a:xfrm>
          <a:prstGeom prst="rect">
            <a:avLst/>
          </a:prstGeom>
        </p:spPr>
      </p:pic>
      <p:grpSp>
        <p:nvGrpSpPr>
          <p:cNvPr id="12" name="グループ化 11">
            <a:extLst>
              <a:ext uri="{FF2B5EF4-FFF2-40B4-BE49-F238E27FC236}">
                <a16:creationId xmlns:a16="http://schemas.microsoft.com/office/drawing/2014/main" id="{7A2BE5A7-17CE-FE4F-B4B6-82694C7AA64B}"/>
              </a:ext>
            </a:extLst>
          </p:cNvPr>
          <p:cNvGrpSpPr/>
          <p:nvPr/>
        </p:nvGrpSpPr>
        <p:grpSpPr>
          <a:xfrm>
            <a:off x="5156445" y="1658133"/>
            <a:ext cx="471979" cy="3817164"/>
            <a:chOff x="6480000" y="1522373"/>
            <a:chExt cx="471979" cy="4210694"/>
          </a:xfrm>
        </p:grpSpPr>
        <p:sp>
          <p:nvSpPr>
            <p:cNvPr id="13" name="テキスト ボックス 12">
              <a:extLst>
                <a:ext uri="{FF2B5EF4-FFF2-40B4-BE49-F238E27FC236}">
                  <a16:creationId xmlns:a16="http://schemas.microsoft.com/office/drawing/2014/main" id="{2BEB5643-2409-FE48-815C-2B69AA7B7C8D}"/>
                </a:ext>
              </a:extLst>
            </p:cNvPr>
            <p:cNvSpPr txBox="1"/>
            <p:nvPr/>
          </p:nvSpPr>
          <p:spPr>
            <a:xfrm>
              <a:off x="6480000" y="1522373"/>
              <a:ext cx="465192" cy="446892"/>
            </a:xfrm>
            <a:prstGeom prst="rect">
              <a:avLst/>
            </a:prstGeom>
            <a:noFill/>
          </p:spPr>
          <p:txBody>
            <a:bodyPr wrap="none" rtlCol="0">
              <a:spAutoFit/>
            </a:bodyPr>
            <a:lstStyle/>
            <a:p>
              <a:r>
                <a:rPr kumimoji="1" lang="en-US" altLang="ja-JP" dirty="0"/>
                <a:t>(1)</a:t>
              </a:r>
              <a:endParaRPr kumimoji="1" lang="ja-JP" altLang="en-US"/>
            </a:p>
          </p:txBody>
        </p:sp>
        <p:sp>
          <p:nvSpPr>
            <p:cNvPr id="14" name="テキスト ボックス 13">
              <a:extLst>
                <a:ext uri="{FF2B5EF4-FFF2-40B4-BE49-F238E27FC236}">
                  <a16:creationId xmlns:a16="http://schemas.microsoft.com/office/drawing/2014/main" id="{B8538BDD-7D36-9F44-9397-FE5A11380B70}"/>
                </a:ext>
              </a:extLst>
            </p:cNvPr>
            <p:cNvSpPr txBox="1"/>
            <p:nvPr/>
          </p:nvSpPr>
          <p:spPr>
            <a:xfrm>
              <a:off x="6480000" y="2227350"/>
              <a:ext cx="465192" cy="446892"/>
            </a:xfrm>
            <a:prstGeom prst="rect">
              <a:avLst/>
            </a:prstGeom>
            <a:noFill/>
          </p:spPr>
          <p:txBody>
            <a:bodyPr wrap="none" rtlCol="0">
              <a:spAutoFit/>
            </a:bodyPr>
            <a:lstStyle/>
            <a:p>
              <a:r>
                <a:rPr kumimoji="1" lang="en-US" altLang="ja-JP" dirty="0"/>
                <a:t>(2)</a:t>
              </a:r>
              <a:endParaRPr kumimoji="1" lang="ja-JP" altLang="en-US"/>
            </a:p>
          </p:txBody>
        </p:sp>
        <p:sp>
          <p:nvSpPr>
            <p:cNvPr id="15" name="テキスト ボックス 14">
              <a:extLst>
                <a:ext uri="{FF2B5EF4-FFF2-40B4-BE49-F238E27FC236}">
                  <a16:creationId xmlns:a16="http://schemas.microsoft.com/office/drawing/2014/main" id="{4B49E1B6-A0C1-2442-A064-21E9BD8E34AB}"/>
                </a:ext>
              </a:extLst>
            </p:cNvPr>
            <p:cNvSpPr txBox="1"/>
            <p:nvPr/>
          </p:nvSpPr>
          <p:spPr>
            <a:xfrm>
              <a:off x="6480000" y="2851169"/>
              <a:ext cx="465192" cy="446892"/>
            </a:xfrm>
            <a:prstGeom prst="rect">
              <a:avLst/>
            </a:prstGeom>
            <a:noFill/>
          </p:spPr>
          <p:txBody>
            <a:bodyPr wrap="none" rtlCol="0">
              <a:spAutoFit/>
            </a:bodyPr>
            <a:lstStyle/>
            <a:p>
              <a:r>
                <a:rPr kumimoji="1" lang="en-US" altLang="ja-JP" dirty="0"/>
                <a:t>(3)</a:t>
              </a:r>
              <a:endParaRPr kumimoji="1" lang="ja-JP" altLang="en-US"/>
            </a:p>
          </p:txBody>
        </p:sp>
        <p:sp>
          <p:nvSpPr>
            <p:cNvPr id="16" name="テキスト ボックス 15">
              <a:extLst>
                <a:ext uri="{FF2B5EF4-FFF2-40B4-BE49-F238E27FC236}">
                  <a16:creationId xmlns:a16="http://schemas.microsoft.com/office/drawing/2014/main" id="{015FABFB-8CC3-654A-A2F7-6CA46A3C8E82}"/>
                </a:ext>
              </a:extLst>
            </p:cNvPr>
            <p:cNvSpPr txBox="1"/>
            <p:nvPr/>
          </p:nvSpPr>
          <p:spPr>
            <a:xfrm>
              <a:off x="6480000" y="4203148"/>
              <a:ext cx="465192" cy="446892"/>
            </a:xfrm>
            <a:prstGeom prst="rect">
              <a:avLst/>
            </a:prstGeom>
            <a:noFill/>
          </p:spPr>
          <p:txBody>
            <a:bodyPr wrap="none" rtlCol="0">
              <a:spAutoFit/>
            </a:bodyPr>
            <a:lstStyle/>
            <a:p>
              <a:r>
                <a:rPr kumimoji="1" lang="en-US" altLang="ja-JP" dirty="0"/>
                <a:t>(5)</a:t>
              </a:r>
              <a:endParaRPr kumimoji="1" lang="ja-JP" altLang="en-US"/>
            </a:p>
          </p:txBody>
        </p:sp>
        <p:sp>
          <p:nvSpPr>
            <p:cNvPr id="17" name="テキスト ボックス 16">
              <a:extLst>
                <a:ext uri="{FF2B5EF4-FFF2-40B4-BE49-F238E27FC236}">
                  <a16:creationId xmlns:a16="http://schemas.microsoft.com/office/drawing/2014/main" id="{546DF628-F6C9-BF43-A92C-A71B7EFF02C6}"/>
                </a:ext>
              </a:extLst>
            </p:cNvPr>
            <p:cNvSpPr txBox="1"/>
            <p:nvPr/>
          </p:nvSpPr>
          <p:spPr>
            <a:xfrm>
              <a:off x="6480000" y="3521361"/>
              <a:ext cx="465192" cy="446892"/>
            </a:xfrm>
            <a:prstGeom prst="rect">
              <a:avLst/>
            </a:prstGeom>
            <a:noFill/>
          </p:spPr>
          <p:txBody>
            <a:bodyPr wrap="none" rtlCol="0">
              <a:spAutoFit/>
            </a:bodyPr>
            <a:lstStyle/>
            <a:p>
              <a:r>
                <a:rPr kumimoji="1" lang="en-US" altLang="ja-JP" dirty="0"/>
                <a:t>(4)</a:t>
              </a:r>
              <a:endParaRPr kumimoji="1" lang="ja-JP" altLang="en-US"/>
            </a:p>
          </p:txBody>
        </p:sp>
        <p:sp>
          <p:nvSpPr>
            <p:cNvPr id="18" name="テキスト ボックス 17">
              <a:extLst>
                <a:ext uri="{FF2B5EF4-FFF2-40B4-BE49-F238E27FC236}">
                  <a16:creationId xmlns:a16="http://schemas.microsoft.com/office/drawing/2014/main" id="{CE2EC1E4-2F86-074C-BBBF-C01C80C5EE70}"/>
                </a:ext>
              </a:extLst>
            </p:cNvPr>
            <p:cNvSpPr txBox="1"/>
            <p:nvPr/>
          </p:nvSpPr>
          <p:spPr>
            <a:xfrm>
              <a:off x="6486787" y="5286175"/>
              <a:ext cx="465192" cy="446892"/>
            </a:xfrm>
            <a:prstGeom prst="rect">
              <a:avLst/>
            </a:prstGeom>
            <a:noFill/>
          </p:spPr>
          <p:txBody>
            <a:bodyPr wrap="none" rtlCol="0">
              <a:spAutoFit/>
            </a:bodyPr>
            <a:lstStyle/>
            <a:p>
              <a:r>
                <a:rPr kumimoji="1" lang="en-US" altLang="ja-JP" dirty="0"/>
                <a:t>(7)</a:t>
              </a:r>
              <a:endParaRPr kumimoji="1" lang="ja-JP" altLang="en-US"/>
            </a:p>
          </p:txBody>
        </p:sp>
        <p:sp>
          <p:nvSpPr>
            <p:cNvPr id="19" name="テキスト ボックス 18">
              <a:extLst>
                <a:ext uri="{FF2B5EF4-FFF2-40B4-BE49-F238E27FC236}">
                  <a16:creationId xmlns:a16="http://schemas.microsoft.com/office/drawing/2014/main" id="{1A922AF4-10CB-8B40-943D-B0A456472B6A}"/>
                </a:ext>
              </a:extLst>
            </p:cNvPr>
            <p:cNvSpPr txBox="1"/>
            <p:nvPr/>
          </p:nvSpPr>
          <p:spPr>
            <a:xfrm>
              <a:off x="6480000" y="4838562"/>
              <a:ext cx="465192" cy="446892"/>
            </a:xfrm>
            <a:prstGeom prst="rect">
              <a:avLst/>
            </a:prstGeom>
            <a:noFill/>
          </p:spPr>
          <p:txBody>
            <a:bodyPr wrap="none" rtlCol="0">
              <a:spAutoFit/>
            </a:bodyPr>
            <a:lstStyle/>
            <a:p>
              <a:r>
                <a:rPr kumimoji="1" lang="en-US" altLang="ja-JP" dirty="0"/>
                <a:t>(6)</a:t>
              </a:r>
              <a:endParaRPr kumimoji="1" lang="ja-JP" altLang="en-US"/>
            </a:p>
          </p:txBody>
        </p:sp>
      </p:grpSp>
      <p:sp>
        <p:nvSpPr>
          <p:cNvPr id="21" name="正方形/長方形 20">
            <a:extLst>
              <a:ext uri="{FF2B5EF4-FFF2-40B4-BE49-F238E27FC236}">
                <a16:creationId xmlns:a16="http://schemas.microsoft.com/office/drawing/2014/main" id="{2D865186-4361-F843-81CF-426BCF8EC810}"/>
              </a:ext>
            </a:extLst>
          </p:cNvPr>
          <p:cNvSpPr/>
          <p:nvPr/>
        </p:nvSpPr>
        <p:spPr>
          <a:xfrm>
            <a:off x="269341" y="5447751"/>
            <a:ext cx="8317309" cy="12744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605ADFE1-DC6F-8245-8CB6-703C1EC3D79B}"/>
              </a:ext>
            </a:extLst>
          </p:cNvPr>
          <p:cNvPicPr>
            <a:picLocks noChangeAspect="1"/>
          </p:cNvPicPr>
          <p:nvPr>
            <p:custDataLst>
              <p:tags r:id="rId2"/>
            </p:custDataLst>
          </p:nvPr>
        </p:nvPicPr>
        <p:blipFill>
          <a:blip r:embed="rId5"/>
          <a:stretch>
            <a:fillRect/>
          </a:stretch>
        </p:blipFill>
        <p:spPr>
          <a:xfrm>
            <a:off x="269341" y="5529944"/>
            <a:ext cx="8317309" cy="1128212"/>
          </a:xfrm>
          <a:prstGeom prst="rect">
            <a:avLst/>
          </a:prstGeom>
          <a:ln w="19050">
            <a:noFill/>
          </a:ln>
        </p:spPr>
      </p:pic>
      <p:sp>
        <p:nvSpPr>
          <p:cNvPr id="23" name="テキスト ボックス 22">
            <a:extLst>
              <a:ext uri="{FF2B5EF4-FFF2-40B4-BE49-F238E27FC236}">
                <a16:creationId xmlns:a16="http://schemas.microsoft.com/office/drawing/2014/main" id="{93ACB4E9-FC45-3842-B724-C210043289C9}"/>
              </a:ext>
            </a:extLst>
          </p:cNvPr>
          <p:cNvSpPr txBox="1"/>
          <p:nvPr/>
        </p:nvSpPr>
        <p:spPr>
          <a:xfrm>
            <a:off x="5536384" y="2299884"/>
            <a:ext cx="2031325" cy="369332"/>
          </a:xfrm>
          <a:prstGeom prst="rect">
            <a:avLst/>
          </a:prstGeom>
          <a:noFill/>
        </p:spPr>
        <p:txBody>
          <a:bodyPr wrap="none" rtlCol="0">
            <a:spAutoFit/>
          </a:bodyPr>
          <a:lstStyle/>
          <a:p>
            <a:pPr algn="l"/>
            <a:r>
              <a:rPr kumimoji="1" lang="ja-JP" altLang="en-US"/>
              <a:t>リソース容量制約</a:t>
            </a:r>
            <a:endParaRPr kumimoji="1" lang="ja-JP" altLang="en-US" dirty="0"/>
          </a:p>
        </p:txBody>
      </p:sp>
      <p:sp>
        <p:nvSpPr>
          <p:cNvPr id="24" name="テキスト ボックス 23">
            <a:extLst>
              <a:ext uri="{FF2B5EF4-FFF2-40B4-BE49-F238E27FC236}">
                <a16:creationId xmlns:a16="http://schemas.microsoft.com/office/drawing/2014/main" id="{270F03FE-3628-6945-BEE7-A05C17842145}"/>
              </a:ext>
            </a:extLst>
          </p:cNvPr>
          <p:cNvSpPr txBox="1"/>
          <p:nvPr/>
        </p:nvSpPr>
        <p:spPr>
          <a:xfrm>
            <a:off x="5536384" y="3616535"/>
            <a:ext cx="3185487" cy="369332"/>
          </a:xfrm>
          <a:prstGeom prst="rect">
            <a:avLst/>
          </a:prstGeom>
          <a:noFill/>
        </p:spPr>
        <p:txBody>
          <a:bodyPr wrap="none" rtlCol="0">
            <a:spAutoFit/>
          </a:bodyPr>
          <a:lstStyle/>
          <a:p>
            <a:pPr algn="l"/>
            <a:r>
              <a:rPr lang="ja-JP" altLang="en-US"/>
              <a:t>要求の勝者数を制限する制約</a:t>
            </a:r>
            <a:endParaRPr kumimoji="1" lang="ja-JP" altLang="en-US" dirty="0"/>
          </a:p>
        </p:txBody>
      </p:sp>
      <p:sp>
        <p:nvSpPr>
          <p:cNvPr id="25" name="テキスト ボックス 24">
            <a:extLst>
              <a:ext uri="{FF2B5EF4-FFF2-40B4-BE49-F238E27FC236}">
                <a16:creationId xmlns:a16="http://schemas.microsoft.com/office/drawing/2014/main" id="{D2DF569E-0846-504A-B0D3-4B10243FFBD4}"/>
              </a:ext>
            </a:extLst>
          </p:cNvPr>
          <p:cNvSpPr txBox="1"/>
          <p:nvPr/>
        </p:nvSpPr>
        <p:spPr>
          <a:xfrm>
            <a:off x="5536384" y="4635841"/>
            <a:ext cx="1107996" cy="369332"/>
          </a:xfrm>
          <a:prstGeom prst="rect">
            <a:avLst/>
          </a:prstGeom>
          <a:noFill/>
        </p:spPr>
        <p:txBody>
          <a:bodyPr wrap="none" rtlCol="0">
            <a:spAutoFit/>
          </a:bodyPr>
          <a:lstStyle/>
          <a:p>
            <a:pPr algn="l"/>
            <a:r>
              <a:rPr lang="ja-JP" altLang="en-US"/>
              <a:t>予算制約</a:t>
            </a:r>
            <a:endParaRPr kumimoji="1" lang="ja-JP" altLang="en-US" dirty="0"/>
          </a:p>
        </p:txBody>
      </p:sp>
      <p:sp>
        <p:nvSpPr>
          <p:cNvPr id="26" name="テキスト ボックス 25">
            <a:extLst>
              <a:ext uri="{FF2B5EF4-FFF2-40B4-BE49-F238E27FC236}">
                <a16:creationId xmlns:a16="http://schemas.microsoft.com/office/drawing/2014/main" id="{589E3351-C7E4-E04F-A8D4-131BFA570E63}"/>
              </a:ext>
            </a:extLst>
          </p:cNvPr>
          <p:cNvSpPr txBox="1"/>
          <p:nvPr/>
        </p:nvSpPr>
        <p:spPr>
          <a:xfrm>
            <a:off x="5536384" y="5055769"/>
            <a:ext cx="1107996" cy="369332"/>
          </a:xfrm>
          <a:prstGeom prst="rect">
            <a:avLst/>
          </a:prstGeom>
          <a:noFill/>
        </p:spPr>
        <p:txBody>
          <a:bodyPr wrap="none" rtlCol="0">
            <a:spAutoFit/>
          </a:bodyPr>
          <a:lstStyle/>
          <a:p>
            <a:pPr algn="l"/>
            <a:r>
              <a:rPr lang="ja-JP" altLang="en-US"/>
              <a:t>決定変数</a:t>
            </a:r>
            <a:endParaRPr kumimoji="1" lang="ja-JP" altLang="en-US" dirty="0"/>
          </a:p>
        </p:txBody>
      </p:sp>
      <p:sp>
        <p:nvSpPr>
          <p:cNvPr id="27" name="テキスト ボックス 26">
            <a:extLst>
              <a:ext uri="{FF2B5EF4-FFF2-40B4-BE49-F238E27FC236}">
                <a16:creationId xmlns:a16="http://schemas.microsoft.com/office/drawing/2014/main" id="{03E320EE-034C-A442-BB3C-04B5B0248F69}"/>
              </a:ext>
            </a:extLst>
          </p:cNvPr>
          <p:cNvSpPr txBox="1"/>
          <p:nvPr/>
        </p:nvSpPr>
        <p:spPr>
          <a:xfrm>
            <a:off x="5536384" y="1684380"/>
            <a:ext cx="3236784" cy="369332"/>
          </a:xfrm>
          <a:prstGeom prst="rect">
            <a:avLst/>
          </a:prstGeom>
          <a:noFill/>
        </p:spPr>
        <p:txBody>
          <a:bodyPr wrap="none" rtlCol="0">
            <a:spAutoFit/>
          </a:bodyPr>
          <a:lstStyle/>
          <a:p>
            <a:pPr algn="l"/>
            <a:r>
              <a:rPr kumimoji="1" lang="ja-JP" altLang="en-US"/>
              <a:t>目的関数</a:t>
            </a:r>
            <a:r>
              <a:rPr kumimoji="1" lang="en-US" altLang="ja-JP" dirty="0"/>
              <a:t> </a:t>
            </a:r>
            <a:r>
              <a:rPr kumimoji="1" lang="ja-JP" altLang="en-US"/>
              <a:t>：総提供単価最小化</a:t>
            </a:r>
            <a:endParaRPr kumimoji="1" lang="ja-JP" altLang="en-US" dirty="0"/>
          </a:p>
        </p:txBody>
      </p:sp>
    </p:spTree>
    <p:extLst>
      <p:ext uri="{BB962C8B-B14F-4D97-AF65-F5344CB8AC3E}">
        <p14:creationId xmlns:p14="http://schemas.microsoft.com/office/powerpoint/2010/main" val="3813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EC0E1BC-2DD5-114F-B36C-4FD290425F88}"/>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ECB18D74-5161-B547-97EE-4BF988C2A16B}"/>
              </a:ext>
            </a:extLst>
          </p:cNvPr>
          <p:cNvSpPr>
            <a:spLocks noGrp="1"/>
          </p:cNvSpPr>
          <p:nvPr>
            <p:ph type="sldNum" sz="quarter" idx="15"/>
          </p:nvPr>
        </p:nvSpPr>
        <p:spPr/>
        <p:txBody>
          <a:bodyPr/>
          <a:lstStyle/>
          <a:p>
            <a:fld id="{08FC5268-0E06-784C-B5A0-7DE08B3865E8}" type="slidenum">
              <a:rPr lang="ja-JP" altLang="en-US" smtClean="0"/>
              <a:pPr/>
              <a:t>42</a:t>
            </a:fld>
            <a:endParaRPr lang="ja-JP" altLang="en-US"/>
          </a:p>
        </p:txBody>
      </p:sp>
      <p:sp>
        <p:nvSpPr>
          <p:cNvPr id="10" name="テキスト プレースホルダー 9">
            <a:extLst>
              <a:ext uri="{FF2B5EF4-FFF2-40B4-BE49-F238E27FC236}">
                <a16:creationId xmlns:a16="http://schemas.microsoft.com/office/drawing/2014/main" id="{079363E5-25D0-DC4A-A973-E0022E2BADA3}"/>
              </a:ext>
            </a:extLst>
          </p:cNvPr>
          <p:cNvSpPr>
            <a:spLocks noGrp="1"/>
          </p:cNvSpPr>
          <p:nvPr>
            <p:ph type="body" sz="quarter" idx="13"/>
          </p:nvPr>
        </p:nvSpPr>
        <p:spPr/>
        <p:txBody>
          <a:bodyPr/>
          <a:lstStyle/>
          <a:p>
            <a:r>
              <a:rPr lang="ja-JP" altLang="en-US"/>
              <a:t>総提供単価最小化</a:t>
            </a:r>
            <a:endParaRPr lang="en-US" altLang="ja-JP" dirty="0"/>
          </a:p>
          <a:p>
            <a:endParaRPr lang="ja-JP" altLang="en-US"/>
          </a:p>
        </p:txBody>
      </p:sp>
      <p:sp>
        <p:nvSpPr>
          <p:cNvPr id="9" name="タイトル 8">
            <a:extLst>
              <a:ext uri="{FF2B5EF4-FFF2-40B4-BE49-F238E27FC236}">
                <a16:creationId xmlns:a16="http://schemas.microsoft.com/office/drawing/2014/main" id="{7997C5AB-7A78-5347-A433-7DB91A7CF328}"/>
              </a:ext>
            </a:extLst>
          </p:cNvPr>
          <p:cNvSpPr>
            <a:spLocks noGrp="1"/>
          </p:cNvSpPr>
          <p:nvPr>
            <p:ph type="title"/>
          </p:nvPr>
        </p:nvSpPr>
        <p:spPr/>
        <p:txBody>
          <a:bodyPr/>
          <a:lstStyle/>
          <a:p>
            <a:r>
              <a:rPr lang="ja-JP" altLang="en-US"/>
              <a:t>シングルオークションに基づく手法 </a:t>
            </a:r>
            <a:r>
              <a:rPr lang="en-US" altLang="ja-JP"/>
              <a:t>(</a:t>
            </a:r>
            <a:r>
              <a:rPr lang="ja-JP" altLang="en-US"/>
              <a:t>目的関数</a:t>
            </a:r>
            <a:r>
              <a:rPr lang="en-US" altLang="ja-JP"/>
              <a:t>)</a:t>
            </a:r>
            <a:endParaRPr lang="ja-JP" altLang="en-US"/>
          </a:p>
        </p:txBody>
      </p:sp>
      <p:pic>
        <p:nvPicPr>
          <p:cNvPr id="12" name="図 11">
            <a:extLst>
              <a:ext uri="{FF2B5EF4-FFF2-40B4-BE49-F238E27FC236}">
                <a16:creationId xmlns:a16="http://schemas.microsoft.com/office/drawing/2014/main" id="{F9B70D38-D96A-884D-B5C1-F3E581816000}"/>
              </a:ext>
            </a:extLst>
          </p:cNvPr>
          <p:cNvPicPr>
            <a:picLocks noChangeAspect="1"/>
          </p:cNvPicPr>
          <p:nvPr>
            <p:custDataLst>
              <p:tags r:id="rId1"/>
            </p:custDataLst>
          </p:nvPr>
        </p:nvPicPr>
        <p:blipFill>
          <a:blip r:embed="rId3"/>
          <a:stretch>
            <a:fillRect/>
          </a:stretch>
        </p:blipFill>
        <p:spPr>
          <a:xfrm>
            <a:off x="727758" y="3170781"/>
            <a:ext cx="6531956" cy="700116"/>
          </a:xfrm>
          <a:prstGeom prst="rect">
            <a:avLst/>
          </a:prstGeom>
        </p:spPr>
      </p:pic>
      <mc:AlternateContent xmlns:mc="http://schemas.openxmlformats.org/markup-compatibility/2006" xmlns:a14="http://schemas.microsoft.com/office/drawing/2010/main">
        <mc:Choice Requires="a14">
          <p:sp>
            <p:nvSpPr>
              <p:cNvPr id="13" name="角丸四角形吹き出し 12">
                <a:extLst>
                  <a:ext uri="{FF2B5EF4-FFF2-40B4-BE49-F238E27FC236}">
                    <a16:creationId xmlns:a16="http://schemas.microsoft.com/office/drawing/2014/main" id="{6D4E164C-58C8-5044-AAED-E0F46160FFB2}"/>
                  </a:ext>
                </a:extLst>
              </p:cNvPr>
              <p:cNvSpPr/>
              <p:nvPr/>
            </p:nvSpPr>
            <p:spPr>
              <a:xfrm>
                <a:off x="3993931" y="2414227"/>
                <a:ext cx="5150069" cy="409950"/>
              </a:xfrm>
              <a:prstGeom prst="wedgeRoundRectCallout">
                <a:avLst>
                  <a:gd name="adj1" fmla="val -30529"/>
                  <a:gd name="adj2" fmla="val 154550"/>
                  <a:gd name="adj3" fmla="val 16667"/>
                </a:avLst>
              </a:prstGeom>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a:t>提供側の評価値，提供単価</a:t>
                </a:r>
                <a14:m>
                  <m:oMath xmlns:m="http://schemas.openxmlformats.org/officeDocument/2006/math">
                    <m:sSub>
                      <m:sSubPr>
                        <m:ctrlPr>
                          <a:rPr lang="ja-JP"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𝑝</m:t>
                        </m:r>
                      </m:e>
                      <m:sub>
                        <m:r>
                          <a:rPr lang="en-US" altLang="ja-JP" i="1">
                            <a:solidFill>
                              <a:schemeClr val="tx1"/>
                            </a:solidFill>
                            <a:latin typeface="Cambria Math" panose="02040503050406030204" pitchFamily="18" charset="0"/>
                          </a:rPr>
                          <m:t>𝑖</m:t>
                        </m:r>
                      </m:sub>
                    </m:sSub>
                    <m:sSub>
                      <m:sSubPr>
                        <m:ctrlPr>
                          <a:rPr lang="ja-JP"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m:t>
                        </m:r>
                      </m:e>
                      <m:sub>
                        <m:r>
                          <a:rPr lang="en-US" altLang="ja-JP" i="1">
                            <a:solidFill>
                              <a:schemeClr val="tx1"/>
                            </a:solidFill>
                            <a:latin typeface="Cambria Math" panose="02040503050406030204" pitchFamily="18" charset="0"/>
                          </a:rPr>
                          <m:t>𝑟</m:t>
                        </m:r>
                      </m:sub>
                    </m:sSub>
                  </m:oMath>
                </a14:m>
                <a:r>
                  <a:rPr kumimoji="1" lang="ja-JP" altLang="en-US"/>
                  <a:t>のみで配分を決定</a:t>
                </a:r>
                <a:endParaRPr kumimoji="1" lang="ja-JP" altLang="en-US" dirty="0"/>
              </a:p>
            </p:txBody>
          </p:sp>
        </mc:Choice>
        <mc:Fallback xmlns="">
          <p:sp>
            <p:nvSpPr>
              <p:cNvPr id="13" name="角丸四角形吹き出し 12">
                <a:extLst>
                  <a:ext uri="{FF2B5EF4-FFF2-40B4-BE49-F238E27FC236}">
                    <a16:creationId xmlns:a16="http://schemas.microsoft.com/office/drawing/2014/main" id="{6D4E164C-58C8-5044-AAED-E0F46160FFB2}"/>
                  </a:ext>
                </a:extLst>
              </p:cNvPr>
              <p:cNvSpPr>
                <a:spLocks noRot="1" noChangeAspect="1" noMove="1" noResize="1" noEditPoints="1" noAdjustHandles="1" noChangeArrowheads="1" noChangeShapeType="1" noTextEdit="1"/>
              </p:cNvSpPr>
              <p:nvPr/>
            </p:nvSpPr>
            <p:spPr>
              <a:xfrm>
                <a:off x="3993931" y="2414227"/>
                <a:ext cx="5150069" cy="409950"/>
              </a:xfrm>
              <a:prstGeom prst="wedgeRoundRectCallout">
                <a:avLst>
                  <a:gd name="adj1" fmla="val -30529"/>
                  <a:gd name="adj2" fmla="val 154550"/>
                  <a:gd name="adj3" fmla="val 16667"/>
                </a:avLst>
              </a:prstGeom>
              <a:blipFill>
                <a:blip r:embed="rId4"/>
                <a:stretch>
                  <a:fillRect/>
                </a:stretch>
              </a:blipFill>
              <a:ln w="19050">
                <a:solidFill>
                  <a:schemeClr val="accent2"/>
                </a:solidFill>
              </a:ln>
            </p:spPr>
            <p:txBody>
              <a:bodyPr/>
              <a:lstStyle/>
              <a:p>
                <a:r>
                  <a:rPr lang="ja-JP" altLang="en-US">
                    <a:noFill/>
                  </a:rPr>
                  <a:t> </a:t>
                </a:r>
              </a:p>
            </p:txBody>
          </p:sp>
        </mc:Fallback>
      </mc:AlternateContent>
      <p:sp>
        <p:nvSpPr>
          <p:cNvPr id="14" name="角丸四角形吹き出し 13">
            <a:extLst>
              <a:ext uri="{FF2B5EF4-FFF2-40B4-BE49-F238E27FC236}">
                <a16:creationId xmlns:a16="http://schemas.microsoft.com/office/drawing/2014/main" id="{066C32E9-EDB1-A941-B6B0-AEF2F62464EB}"/>
              </a:ext>
            </a:extLst>
          </p:cNvPr>
          <p:cNvSpPr/>
          <p:nvPr/>
        </p:nvSpPr>
        <p:spPr>
          <a:xfrm>
            <a:off x="2207720" y="4441988"/>
            <a:ext cx="4728559" cy="430621"/>
          </a:xfrm>
          <a:prstGeom prst="wedgeRoundRectCallout">
            <a:avLst>
              <a:gd name="adj1" fmla="val -34909"/>
              <a:gd name="adj2" fmla="val -203585"/>
              <a:gd name="adj3" fmla="val 16667"/>
            </a:avLst>
          </a:prstGeom>
          <a:ln w="1905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t>満たされない要求の数ペナルティを与える</a:t>
            </a:r>
            <a:endParaRPr lang="en-US" altLang="ja-JP" dirty="0"/>
          </a:p>
        </p:txBody>
      </p:sp>
      <p:sp>
        <p:nvSpPr>
          <p:cNvPr id="15" name="テキスト ボックス 14">
            <a:extLst>
              <a:ext uri="{FF2B5EF4-FFF2-40B4-BE49-F238E27FC236}">
                <a16:creationId xmlns:a16="http://schemas.microsoft.com/office/drawing/2014/main" id="{C122372A-A91B-0743-927F-74B24382CDD6}"/>
              </a:ext>
            </a:extLst>
          </p:cNvPr>
          <p:cNvSpPr txBox="1"/>
          <p:nvPr/>
        </p:nvSpPr>
        <p:spPr>
          <a:xfrm>
            <a:off x="7371444" y="3366948"/>
            <a:ext cx="401072" cy="307777"/>
          </a:xfrm>
          <a:prstGeom prst="rect">
            <a:avLst/>
          </a:prstGeom>
          <a:noFill/>
        </p:spPr>
        <p:txBody>
          <a:bodyPr wrap="none" rtlCol="0">
            <a:spAutoFit/>
          </a:bodyPr>
          <a:lstStyle/>
          <a:p>
            <a:r>
              <a:rPr kumimoji="1" lang="en-US" altLang="ja-JP" sz="1400" dirty="0"/>
              <a:t>(1)</a:t>
            </a:r>
            <a:endParaRPr kumimoji="1" lang="ja-JP" altLang="en-US" sz="140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85A858B-FDED-E64F-B4C5-00407322FD58}"/>
                  </a:ext>
                </a:extLst>
              </p:cNvPr>
              <p:cNvSpPr txBox="1"/>
              <p:nvPr/>
            </p:nvSpPr>
            <p:spPr>
              <a:xfrm>
                <a:off x="2186151" y="5619326"/>
                <a:ext cx="5406545" cy="698396"/>
              </a:xfrm>
              <a:prstGeom prst="rect">
                <a:avLst/>
              </a:prstGeom>
              <a:noFill/>
            </p:spPr>
            <p:txBody>
              <a:bodyPr wrap="none" rtlCol="0">
                <a:spAutoFit/>
              </a:bodyPr>
              <a:lstStyle/>
              <a:p>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𝑇</m:t>
                        </m:r>
                        <m:r>
                          <a:rPr kumimoji="1" lang="en-US" altLang="ja-JP" b="0" i="1" dirty="0" smtClean="0">
                            <a:latin typeface="Cambria Math" panose="02040503050406030204" pitchFamily="18" charset="0"/>
                          </a:rPr>
                          <m:t>𝑅</m:t>
                        </m:r>
                      </m:e>
                      <m:sub>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m:t>
                        </m:r>
                      </m:sub>
                    </m:sSub>
                  </m:oMath>
                </a14:m>
                <a:r>
                  <a:rPr kumimoji="1" lang="en-US" altLang="ja-JP" dirty="0"/>
                  <a:t>: </a:t>
                </a:r>
                <a:r>
                  <a:rPr kumimoji="1" lang="ja-JP" altLang="en-US"/>
                  <a:t>企業</a:t>
                </a:r>
                <a14:m>
                  <m:oMath xmlns:m="http://schemas.openxmlformats.org/officeDocument/2006/math">
                    <m:r>
                      <a:rPr kumimoji="1" lang="en-US" altLang="ja-JP" i="1" dirty="0" smtClean="0">
                        <a:latin typeface="Cambria Math" panose="02040503050406030204" pitchFamily="18" charset="0"/>
                      </a:rPr>
                      <m:t>𝑗</m:t>
                    </m:r>
                    <m:r>
                      <a:rPr lang="ja-JP" altLang="en-US" i="1" dirty="0">
                        <a:latin typeface="Cambria Math" panose="02040503050406030204" pitchFamily="18" charset="0"/>
                      </a:rPr>
                      <m:t>の</m:t>
                    </m:r>
                  </m:oMath>
                </a14:m>
                <a:r>
                  <a:rPr lang="ja-JP" altLang="en-US"/>
                  <a:t>入札</a:t>
                </a:r>
                <a14:m>
                  <m:oMath xmlns:m="http://schemas.openxmlformats.org/officeDocument/2006/math">
                    <m:r>
                      <a:rPr lang="en-US" altLang="ja-JP" i="1" dirty="0" smtClean="0">
                        <a:latin typeface="Cambria Math" panose="02040503050406030204" pitchFamily="18" charset="0"/>
                      </a:rPr>
                      <m:t>𝑛</m:t>
                    </m:r>
                    <m:r>
                      <a:rPr lang="ja-JP" altLang="en-US" i="1" dirty="0">
                        <a:latin typeface="Cambria Math" panose="02040503050406030204" pitchFamily="18" charset="0"/>
                      </a:rPr>
                      <m:t>における</m:t>
                    </m:r>
                  </m:oMath>
                </a14:m>
                <a:r>
                  <a:rPr lang="ja-JP" altLang="ja-JP"/>
                  <a:t>リソース</a:t>
                </a:r>
                <a14:m>
                  <m:oMath xmlns:m="http://schemas.openxmlformats.org/officeDocument/2006/math">
                    <m:r>
                      <a:rPr lang="en-US" altLang="ja-JP" i="1">
                        <a:latin typeface="Cambria Math" panose="02040503050406030204" pitchFamily="18" charset="0"/>
                      </a:rPr>
                      <m:t>𝑟</m:t>
                    </m:r>
                  </m:oMath>
                </a14:m>
                <a:r>
                  <a:rPr lang="ja-JP" altLang="ja-JP"/>
                  <a:t>の</a:t>
                </a:r>
                <a:r>
                  <a:rPr lang="ja-JP" altLang="en-US"/>
                  <a:t>要求時間</a:t>
                </a:r>
                <a:endParaRPr lang="en-US" altLang="ja-JP" dirty="0"/>
              </a:p>
              <a:p>
                <a:pPr/>
                <a14:m>
                  <m:oMathPara xmlns:m="http://schemas.openxmlformats.org/officeDocument/2006/math">
                    <m:oMathParaPr>
                      <m:jc m:val="left"/>
                    </m:oMathParaPr>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sub>
                      </m:sSub>
                      <m:r>
                        <a:rPr lang="ja-JP" altLang="en-US" i="1" dirty="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sub>
                      </m:sSub>
                      <m:r>
                        <a:rPr kumimoji="1" lang="en-US" altLang="ja-JP" b="0" i="1" dirty="0" smtClean="0">
                          <a:latin typeface="Cambria Math" panose="02040503050406030204" pitchFamily="18" charset="0"/>
                        </a:rPr>
                        <m:t>:</m:t>
                      </m:r>
                      <m:r>
                        <a:rPr lang="ja-JP" altLang="en-US" i="1" dirty="0">
                          <a:latin typeface="Cambria Math" panose="02040503050406030204" pitchFamily="18" charset="0"/>
                        </a:rPr>
                        <m:t>決定変数</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A85A858B-FDED-E64F-B4C5-00407322FD58}"/>
                  </a:ext>
                </a:extLst>
              </p:cNvPr>
              <p:cNvSpPr txBox="1">
                <a:spLocks noRot="1" noChangeAspect="1" noMove="1" noResize="1" noEditPoints="1" noAdjustHandles="1" noChangeArrowheads="1" noChangeShapeType="1" noTextEdit="1"/>
              </p:cNvSpPr>
              <p:nvPr/>
            </p:nvSpPr>
            <p:spPr>
              <a:xfrm>
                <a:off x="2186151" y="5619326"/>
                <a:ext cx="5406545" cy="698396"/>
              </a:xfrm>
              <a:prstGeom prst="rect">
                <a:avLst/>
              </a:prstGeom>
              <a:blipFill>
                <a:blip r:embed="rId5"/>
                <a:stretch>
                  <a:fillRect t="-1786" b="-53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75777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0BA4F09-873B-F942-AD27-B5A1E28C0785}"/>
              </a:ext>
            </a:extLst>
          </p:cNvPr>
          <p:cNvSpPr>
            <a:spLocks noGrp="1"/>
          </p:cNvSpPr>
          <p:nvPr>
            <p:ph type="ftr" sz="quarter" idx="14"/>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CC86B-39BD-EC48-B386-EB78E32B14DD}"/>
              </a:ext>
            </a:extLst>
          </p:cNvPr>
          <p:cNvSpPr>
            <a:spLocks noGrp="1"/>
          </p:cNvSpPr>
          <p:nvPr>
            <p:ph type="sldNum" sz="quarter" idx="15"/>
          </p:nvPr>
        </p:nvSpPr>
        <p:spPr/>
        <p:txBody>
          <a:bodyPr/>
          <a:lstStyle/>
          <a:p>
            <a:fld id="{08FC5268-0E06-784C-B5A0-7DE08B3865E8}"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2380F78A-80E6-924C-931E-947CC95AC749}"/>
                  </a:ext>
                </a:extLst>
              </p:cNvPr>
              <p:cNvSpPr>
                <a:spLocks noGrp="1"/>
              </p:cNvSpPr>
              <p:nvPr>
                <p:ph type="body" sz="quarter" idx="13"/>
              </p:nvPr>
            </p:nvSpPr>
            <p:spPr/>
            <p:txBody>
              <a:bodyPr/>
              <a:lstStyle/>
              <a:p>
                <a:r>
                  <a:rPr lang="ja-JP" altLang="en-US"/>
                  <a:t>提供側の評価値，提供単価</a:t>
                </a:r>
                <a14:m>
                  <m:oMath xmlns:m="http://schemas.openxmlformats.org/officeDocument/2006/math">
                    <m:sSub>
                      <m:sSubPr>
                        <m:ctrlPr>
                          <a:rPr lang="en-US" altLang="ja-JP" b="0" i="1" dirty="0" smtClean="0">
                            <a:latin typeface="Cambria Math" panose="02040503050406030204" pitchFamily="18" charset="0"/>
                          </a:rPr>
                        </m:ctrlPr>
                      </m:sSubPr>
                      <m:e>
                        <m:r>
                          <a:rPr lang="en-US" altLang="ja-JP" i="1" dirty="0" smtClean="0">
                            <a:latin typeface="Cambria Math" panose="02040503050406030204" pitchFamily="18" charset="0"/>
                          </a:rPr>
                          <m:t>𝑝</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 </m:t>
                    </m:r>
                  </m:oMath>
                </a14:m>
                <a:r>
                  <a:rPr lang="ja-JP" altLang="en-US"/>
                  <a:t>のみで取引価格を決定</a:t>
                </a:r>
                <a:endParaRPr kumimoji="1" lang="ja-JP" altLang="en-US"/>
              </a:p>
            </p:txBody>
          </p:sp>
        </mc:Choice>
        <mc:Fallback xmlns="">
          <p:sp>
            <p:nvSpPr>
              <p:cNvPr id="4" name="テキスト プレースホルダー 3">
                <a:extLst>
                  <a:ext uri="{FF2B5EF4-FFF2-40B4-BE49-F238E27FC236}">
                    <a16:creationId xmlns:a16="http://schemas.microsoft.com/office/drawing/2014/main" id="{2380F78A-80E6-924C-931E-947CC95AC74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965" t="-1791"/>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5A96C820-A355-8C4B-B426-B80A98F03AE4}"/>
              </a:ext>
            </a:extLst>
          </p:cNvPr>
          <p:cNvSpPr>
            <a:spLocks noGrp="1"/>
          </p:cNvSpPr>
          <p:nvPr>
            <p:ph type="title"/>
          </p:nvPr>
        </p:nvSpPr>
        <p:spPr/>
        <p:txBody>
          <a:bodyPr>
            <a:normAutofit/>
          </a:bodyPr>
          <a:lstStyle/>
          <a:p>
            <a:r>
              <a:rPr lang="ja-JP" altLang="en-US" sz="2800"/>
              <a:t>シングルオークションに基づく手法 </a:t>
            </a:r>
            <a:r>
              <a:rPr lang="en-US" altLang="ja-JP" sz="2800" dirty="0"/>
              <a:t>(</a:t>
            </a:r>
            <a:r>
              <a:rPr lang="ja-JP" altLang="en-US" sz="2800"/>
              <a:t>取引価格</a:t>
            </a:r>
            <a:r>
              <a:rPr lang="en-US" altLang="ja-JP" sz="2800" dirty="0"/>
              <a:t>)</a:t>
            </a:r>
            <a:endParaRPr kumimoji="1" lang="ja-JP" altLang="en-US"/>
          </a:p>
        </p:txBody>
      </p:sp>
      <p:pic>
        <p:nvPicPr>
          <p:cNvPr id="7" name="図 6">
            <a:extLst>
              <a:ext uri="{FF2B5EF4-FFF2-40B4-BE49-F238E27FC236}">
                <a16:creationId xmlns:a16="http://schemas.microsoft.com/office/drawing/2014/main" id="{AFEC1EE2-E261-2446-A246-025AD65D478A}"/>
              </a:ext>
            </a:extLst>
          </p:cNvPr>
          <p:cNvPicPr>
            <a:picLocks noChangeAspect="1"/>
          </p:cNvPicPr>
          <p:nvPr>
            <p:custDataLst>
              <p:tags r:id="rId1"/>
            </p:custDataLst>
          </p:nvPr>
        </p:nvPicPr>
        <p:blipFill>
          <a:blip r:embed="rId4"/>
          <a:stretch>
            <a:fillRect/>
          </a:stretch>
        </p:blipFill>
        <p:spPr>
          <a:xfrm>
            <a:off x="1017180" y="2075666"/>
            <a:ext cx="3393940" cy="297505"/>
          </a:xfrm>
          <a:prstGeom prst="rect">
            <a:avLst/>
          </a:prstGeom>
        </p:spPr>
      </p:pic>
      <p:sp>
        <p:nvSpPr>
          <p:cNvPr id="9" name="テキスト ボックス 8">
            <a:extLst>
              <a:ext uri="{FF2B5EF4-FFF2-40B4-BE49-F238E27FC236}">
                <a16:creationId xmlns:a16="http://schemas.microsoft.com/office/drawing/2014/main" id="{662D1516-720F-3D46-99AC-2F64C0ED5D90}"/>
              </a:ext>
            </a:extLst>
          </p:cNvPr>
          <p:cNvSpPr txBox="1"/>
          <p:nvPr/>
        </p:nvSpPr>
        <p:spPr>
          <a:xfrm>
            <a:off x="1017180" y="2868272"/>
            <a:ext cx="7109639" cy="400110"/>
          </a:xfrm>
          <a:prstGeom prst="rect">
            <a:avLst/>
          </a:prstGeom>
          <a:noFill/>
          <a:ln w="19050">
            <a:solidFill>
              <a:schemeClr val="accent2"/>
            </a:solidFill>
          </a:ln>
        </p:spPr>
        <p:txBody>
          <a:bodyPr wrap="none" rtlCol="0">
            <a:spAutoFit/>
          </a:bodyPr>
          <a:lstStyle/>
          <a:p>
            <a:pPr algn="l"/>
            <a:r>
              <a:rPr kumimoji="1" lang="ja-JP" altLang="en-US" sz="2000" dirty="0"/>
              <a:t>予算を勝者決定問題の制約，つまり保障額としてのみ用いる</a:t>
            </a:r>
            <a:endParaRPr kumimoji="1" lang="en-US" altLang="ja-JP" sz="2000" dirty="0"/>
          </a:p>
        </p:txBody>
      </p:sp>
      <p:sp>
        <p:nvSpPr>
          <p:cNvPr id="10" name="角丸四角形 9">
            <a:extLst>
              <a:ext uri="{FF2B5EF4-FFF2-40B4-BE49-F238E27FC236}">
                <a16:creationId xmlns:a16="http://schemas.microsoft.com/office/drawing/2014/main" id="{BF67DDDC-DBFF-3947-8F29-F0102484729C}"/>
              </a:ext>
            </a:extLst>
          </p:cNvPr>
          <p:cNvSpPr/>
          <p:nvPr/>
        </p:nvSpPr>
        <p:spPr>
          <a:xfrm>
            <a:off x="2589442" y="2086166"/>
            <a:ext cx="520119" cy="287005"/>
          </a:xfrm>
          <a:prstGeom prst="round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950314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8627BF8-020F-4549-9E19-5EC80335ACC6}"/>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4742FAB-763E-A848-A421-7E4340F09420}"/>
              </a:ext>
            </a:extLst>
          </p:cNvPr>
          <p:cNvSpPr>
            <a:spLocks noGrp="1"/>
          </p:cNvSpPr>
          <p:nvPr>
            <p:ph type="sldNum" sz="quarter" idx="11"/>
          </p:nvPr>
        </p:nvSpPr>
        <p:spPr/>
        <p:txBody>
          <a:bodyPr/>
          <a:lstStyle/>
          <a:p>
            <a:fld id="{08FC5268-0E06-784C-B5A0-7DE08B3865E8}" type="slidenum">
              <a:rPr kumimoji="1" lang="ja-JP" altLang="en-US" smtClean="0"/>
              <a:t>44</a:t>
            </a:fld>
            <a:endParaRPr kumimoji="1" lang="ja-JP" altLang="en-US"/>
          </a:p>
        </p:txBody>
      </p:sp>
      <p:sp>
        <p:nvSpPr>
          <p:cNvPr id="4" name="タイトル 3">
            <a:extLst>
              <a:ext uri="{FF2B5EF4-FFF2-40B4-BE49-F238E27FC236}">
                <a16:creationId xmlns:a16="http://schemas.microsoft.com/office/drawing/2014/main" id="{66012EE7-7D2B-9449-978B-366A7D2F06B4}"/>
              </a:ext>
            </a:extLst>
          </p:cNvPr>
          <p:cNvSpPr>
            <a:spLocks noGrp="1"/>
          </p:cNvSpPr>
          <p:nvPr>
            <p:ph type="title"/>
          </p:nvPr>
        </p:nvSpPr>
        <p:spPr/>
        <p:txBody>
          <a:bodyPr>
            <a:normAutofit fontScale="90000"/>
          </a:bodyPr>
          <a:lstStyle/>
          <a:p>
            <a:r>
              <a:rPr lang="ja-JP" altLang="en-US" sz="2800"/>
              <a:t>ダブルオークションに基づく手法 </a:t>
            </a:r>
            <a:r>
              <a:rPr lang="en-US" altLang="ja-JP" sz="2800" dirty="0"/>
              <a:t>(</a:t>
            </a:r>
            <a:r>
              <a:rPr lang="ja-JP" altLang="en-US" sz="2800"/>
              <a:t>勝者決定問題</a:t>
            </a:r>
            <a:r>
              <a:rPr lang="en-US" altLang="ja-JP" sz="2800" dirty="0"/>
              <a:t>)</a:t>
            </a:r>
            <a:endParaRPr kumimoji="1" lang="ja-JP" altLang="en-US"/>
          </a:p>
        </p:txBody>
      </p:sp>
      <p:sp>
        <p:nvSpPr>
          <p:cNvPr id="20" name="テキスト プレースホルダー 36">
            <a:extLst>
              <a:ext uri="{FF2B5EF4-FFF2-40B4-BE49-F238E27FC236}">
                <a16:creationId xmlns:a16="http://schemas.microsoft.com/office/drawing/2014/main" id="{6640BFF0-67A4-274F-A8E9-58FC4DD917EC}"/>
              </a:ext>
            </a:extLst>
          </p:cNvPr>
          <p:cNvSpPr txBox="1">
            <a:spLocks/>
          </p:cNvSpPr>
          <p:nvPr/>
        </p:nvSpPr>
        <p:spPr>
          <a:xfrm>
            <a:off x="514807" y="939711"/>
            <a:ext cx="7511740" cy="549275"/>
          </a:xfrm>
          <a:prstGeom prst="rect">
            <a:avLst/>
          </a:prstGeom>
        </p:spPr>
        <p:txBody>
          <a:bodyPr/>
          <a:lst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a:t>勝者決定問題</a:t>
            </a:r>
            <a:endParaRPr lang="ja-JP" altLang="en-US" dirty="0"/>
          </a:p>
        </p:txBody>
      </p:sp>
      <p:pic>
        <p:nvPicPr>
          <p:cNvPr id="21" name="図 20">
            <a:extLst>
              <a:ext uri="{FF2B5EF4-FFF2-40B4-BE49-F238E27FC236}">
                <a16:creationId xmlns:a16="http://schemas.microsoft.com/office/drawing/2014/main" id="{9C149068-0969-0C4B-A2AF-4B22036BE909}"/>
              </a:ext>
            </a:extLst>
          </p:cNvPr>
          <p:cNvPicPr>
            <a:picLocks noChangeAspect="1"/>
          </p:cNvPicPr>
          <p:nvPr>
            <p:custDataLst>
              <p:tags r:id="rId1"/>
            </p:custDataLst>
          </p:nvPr>
        </p:nvPicPr>
        <p:blipFill>
          <a:blip r:embed="rId4"/>
          <a:stretch>
            <a:fillRect/>
          </a:stretch>
        </p:blipFill>
        <p:spPr>
          <a:xfrm>
            <a:off x="749377" y="1673579"/>
            <a:ext cx="4691401" cy="3691859"/>
          </a:xfrm>
          <a:prstGeom prst="rect">
            <a:avLst/>
          </a:prstGeom>
        </p:spPr>
      </p:pic>
      <p:grpSp>
        <p:nvGrpSpPr>
          <p:cNvPr id="22" name="グループ化 21">
            <a:extLst>
              <a:ext uri="{FF2B5EF4-FFF2-40B4-BE49-F238E27FC236}">
                <a16:creationId xmlns:a16="http://schemas.microsoft.com/office/drawing/2014/main" id="{D33089DC-3337-B84A-B28B-C69D0A5797D5}"/>
              </a:ext>
            </a:extLst>
          </p:cNvPr>
          <p:cNvGrpSpPr/>
          <p:nvPr/>
        </p:nvGrpSpPr>
        <p:grpSpPr>
          <a:xfrm>
            <a:off x="5675348" y="1632283"/>
            <a:ext cx="591829" cy="4264020"/>
            <a:chOff x="6480000" y="1603531"/>
            <a:chExt cx="591829" cy="4846207"/>
          </a:xfrm>
        </p:grpSpPr>
        <p:sp>
          <p:nvSpPr>
            <p:cNvPr id="23" name="テキスト ボックス 22">
              <a:extLst>
                <a:ext uri="{FF2B5EF4-FFF2-40B4-BE49-F238E27FC236}">
                  <a16:creationId xmlns:a16="http://schemas.microsoft.com/office/drawing/2014/main" id="{44EB0128-DFFF-E34E-B81E-6AD4B8C4F22B}"/>
                </a:ext>
              </a:extLst>
            </p:cNvPr>
            <p:cNvSpPr txBox="1"/>
            <p:nvPr/>
          </p:nvSpPr>
          <p:spPr>
            <a:xfrm>
              <a:off x="6480000" y="1603531"/>
              <a:ext cx="465192" cy="479472"/>
            </a:xfrm>
            <a:prstGeom prst="rect">
              <a:avLst/>
            </a:prstGeom>
            <a:noFill/>
          </p:spPr>
          <p:txBody>
            <a:bodyPr wrap="none" rtlCol="0">
              <a:spAutoFit/>
            </a:bodyPr>
            <a:lstStyle/>
            <a:p>
              <a:r>
                <a:rPr kumimoji="1" lang="en-US" altLang="ja-JP" dirty="0"/>
                <a:t>(8)</a:t>
              </a:r>
              <a:endParaRPr kumimoji="1" lang="ja-JP" altLang="en-US"/>
            </a:p>
          </p:txBody>
        </p:sp>
        <p:sp>
          <p:nvSpPr>
            <p:cNvPr id="24" name="テキスト ボックス 23">
              <a:extLst>
                <a:ext uri="{FF2B5EF4-FFF2-40B4-BE49-F238E27FC236}">
                  <a16:creationId xmlns:a16="http://schemas.microsoft.com/office/drawing/2014/main" id="{F90E6B09-ADD3-544F-80DB-FC5A4D0EABB7}"/>
                </a:ext>
              </a:extLst>
            </p:cNvPr>
            <p:cNvSpPr txBox="1"/>
            <p:nvPr/>
          </p:nvSpPr>
          <p:spPr>
            <a:xfrm>
              <a:off x="6480000" y="2227350"/>
              <a:ext cx="465192" cy="479472"/>
            </a:xfrm>
            <a:prstGeom prst="rect">
              <a:avLst/>
            </a:prstGeom>
            <a:noFill/>
          </p:spPr>
          <p:txBody>
            <a:bodyPr wrap="none" rtlCol="0">
              <a:spAutoFit/>
            </a:bodyPr>
            <a:lstStyle/>
            <a:p>
              <a:r>
                <a:rPr kumimoji="1" lang="en-US" altLang="ja-JP" dirty="0"/>
                <a:t>(</a:t>
              </a:r>
              <a:r>
                <a:rPr lang="en-US" altLang="ja-JP" dirty="0"/>
                <a:t>9</a:t>
              </a:r>
              <a:r>
                <a:rPr kumimoji="1" lang="en-US" altLang="ja-JP" dirty="0"/>
                <a:t>)</a:t>
              </a:r>
              <a:endParaRPr kumimoji="1" lang="ja-JP" altLang="en-US"/>
            </a:p>
          </p:txBody>
        </p:sp>
        <p:sp>
          <p:nvSpPr>
            <p:cNvPr id="25" name="テキスト ボックス 24">
              <a:extLst>
                <a:ext uri="{FF2B5EF4-FFF2-40B4-BE49-F238E27FC236}">
                  <a16:creationId xmlns:a16="http://schemas.microsoft.com/office/drawing/2014/main" id="{13156007-E873-1D41-804E-F39A3F57DE6A}"/>
                </a:ext>
              </a:extLst>
            </p:cNvPr>
            <p:cNvSpPr txBox="1"/>
            <p:nvPr/>
          </p:nvSpPr>
          <p:spPr>
            <a:xfrm>
              <a:off x="6480000" y="2851170"/>
              <a:ext cx="591829" cy="479472"/>
            </a:xfrm>
            <a:prstGeom prst="rect">
              <a:avLst/>
            </a:prstGeom>
            <a:noFill/>
          </p:spPr>
          <p:txBody>
            <a:bodyPr wrap="none" rtlCol="0">
              <a:spAutoFit/>
            </a:bodyPr>
            <a:lstStyle/>
            <a:p>
              <a:r>
                <a:rPr kumimoji="1" lang="en-US" altLang="ja-JP" dirty="0"/>
                <a:t>(10)</a:t>
              </a:r>
              <a:endParaRPr kumimoji="1" lang="ja-JP" altLang="en-US"/>
            </a:p>
          </p:txBody>
        </p:sp>
        <p:sp>
          <p:nvSpPr>
            <p:cNvPr id="26" name="テキスト ボックス 25">
              <a:extLst>
                <a:ext uri="{FF2B5EF4-FFF2-40B4-BE49-F238E27FC236}">
                  <a16:creationId xmlns:a16="http://schemas.microsoft.com/office/drawing/2014/main" id="{D2690B56-0A75-C849-93B9-01DE793A02C3}"/>
                </a:ext>
              </a:extLst>
            </p:cNvPr>
            <p:cNvSpPr txBox="1"/>
            <p:nvPr/>
          </p:nvSpPr>
          <p:spPr>
            <a:xfrm>
              <a:off x="6480000" y="4098806"/>
              <a:ext cx="591829" cy="479472"/>
            </a:xfrm>
            <a:prstGeom prst="rect">
              <a:avLst/>
            </a:prstGeom>
            <a:noFill/>
          </p:spPr>
          <p:txBody>
            <a:bodyPr wrap="none" rtlCol="0">
              <a:spAutoFit/>
            </a:bodyPr>
            <a:lstStyle/>
            <a:p>
              <a:r>
                <a:rPr kumimoji="1" lang="en-US" altLang="ja-JP" dirty="0"/>
                <a:t>(</a:t>
              </a:r>
              <a:r>
                <a:rPr lang="en-US" altLang="ja-JP" dirty="0"/>
                <a:t>12</a:t>
              </a:r>
              <a:r>
                <a:rPr kumimoji="1" lang="en-US" altLang="ja-JP" dirty="0"/>
                <a:t>)</a:t>
              </a:r>
              <a:endParaRPr kumimoji="1" lang="ja-JP" altLang="en-US"/>
            </a:p>
          </p:txBody>
        </p:sp>
        <p:sp>
          <p:nvSpPr>
            <p:cNvPr id="27" name="テキスト ボックス 26">
              <a:extLst>
                <a:ext uri="{FF2B5EF4-FFF2-40B4-BE49-F238E27FC236}">
                  <a16:creationId xmlns:a16="http://schemas.microsoft.com/office/drawing/2014/main" id="{2719127F-2BA9-0142-8D9E-280D79624FC4}"/>
                </a:ext>
              </a:extLst>
            </p:cNvPr>
            <p:cNvSpPr txBox="1"/>
            <p:nvPr/>
          </p:nvSpPr>
          <p:spPr>
            <a:xfrm>
              <a:off x="6480000" y="3474988"/>
              <a:ext cx="591829" cy="479472"/>
            </a:xfrm>
            <a:prstGeom prst="rect">
              <a:avLst/>
            </a:prstGeom>
            <a:noFill/>
          </p:spPr>
          <p:txBody>
            <a:bodyPr wrap="none" rtlCol="0">
              <a:spAutoFit/>
            </a:bodyPr>
            <a:lstStyle/>
            <a:p>
              <a:r>
                <a:rPr kumimoji="1" lang="en-US" altLang="ja-JP" dirty="0"/>
                <a:t>(11)</a:t>
              </a:r>
              <a:endParaRPr kumimoji="1" lang="ja-JP" altLang="en-US"/>
            </a:p>
          </p:txBody>
        </p:sp>
        <p:sp>
          <p:nvSpPr>
            <p:cNvPr id="28" name="テキスト ボックス 27">
              <a:extLst>
                <a:ext uri="{FF2B5EF4-FFF2-40B4-BE49-F238E27FC236}">
                  <a16:creationId xmlns:a16="http://schemas.microsoft.com/office/drawing/2014/main" id="{4D776530-07BD-CC41-8933-558F2B3F1930}"/>
                </a:ext>
              </a:extLst>
            </p:cNvPr>
            <p:cNvSpPr txBox="1"/>
            <p:nvPr/>
          </p:nvSpPr>
          <p:spPr>
            <a:xfrm>
              <a:off x="6480000" y="5346445"/>
              <a:ext cx="591829" cy="479472"/>
            </a:xfrm>
            <a:prstGeom prst="rect">
              <a:avLst/>
            </a:prstGeom>
            <a:noFill/>
          </p:spPr>
          <p:txBody>
            <a:bodyPr wrap="none" rtlCol="0">
              <a:spAutoFit/>
            </a:bodyPr>
            <a:lstStyle/>
            <a:p>
              <a:r>
                <a:rPr kumimoji="1" lang="en-US" altLang="ja-JP" dirty="0"/>
                <a:t>(</a:t>
              </a:r>
              <a:r>
                <a:rPr lang="en-US" altLang="ja-JP" dirty="0"/>
                <a:t>14</a:t>
              </a:r>
              <a:r>
                <a:rPr kumimoji="1" lang="en-US" altLang="ja-JP" dirty="0"/>
                <a:t>)</a:t>
              </a:r>
              <a:endParaRPr kumimoji="1" lang="ja-JP" altLang="en-US"/>
            </a:p>
          </p:txBody>
        </p:sp>
        <p:sp>
          <p:nvSpPr>
            <p:cNvPr id="29" name="テキスト ボックス 28">
              <a:extLst>
                <a:ext uri="{FF2B5EF4-FFF2-40B4-BE49-F238E27FC236}">
                  <a16:creationId xmlns:a16="http://schemas.microsoft.com/office/drawing/2014/main" id="{EC9DB9D6-3685-1846-97C1-DAB13BDB809E}"/>
                </a:ext>
              </a:extLst>
            </p:cNvPr>
            <p:cNvSpPr txBox="1"/>
            <p:nvPr/>
          </p:nvSpPr>
          <p:spPr>
            <a:xfrm>
              <a:off x="6480000" y="4722626"/>
              <a:ext cx="591829" cy="479472"/>
            </a:xfrm>
            <a:prstGeom prst="rect">
              <a:avLst/>
            </a:prstGeom>
            <a:noFill/>
          </p:spPr>
          <p:txBody>
            <a:bodyPr wrap="none" rtlCol="0">
              <a:spAutoFit/>
            </a:bodyPr>
            <a:lstStyle/>
            <a:p>
              <a:r>
                <a:rPr kumimoji="1" lang="en-US" altLang="ja-JP" dirty="0"/>
                <a:t>(13)</a:t>
              </a:r>
              <a:endParaRPr kumimoji="1" lang="ja-JP" altLang="en-US"/>
            </a:p>
          </p:txBody>
        </p:sp>
        <p:sp>
          <p:nvSpPr>
            <p:cNvPr id="30" name="テキスト ボックス 29">
              <a:extLst>
                <a:ext uri="{FF2B5EF4-FFF2-40B4-BE49-F238E27FC236}">
                  <a16:creationId xmlns:a16="http://schemas.microsoft.com/office/drawing/2014/main" id="{35A92213-6EC1-2D4E-BE7E-F4D299270A64}"/>
                </a:ext>
              </a:extLst>
            </p:cNvPr>
            <p:cNvSpPr txBox="1"/>
            <p:nvPr/>
          </p:nvSpPr>
          <p:spPr>
            <a:xfrm>
              <a:off x="6480000" y="5970266"/>
              <a:ext cx="184731" cy="479472"/>
            </a:xfrm>
            <a:prstGeom prst="rect">
              <a:avLst/>
            </a:prstGeom>
            <a:noFill/>
          </p:spPr>
          <p:txBody>
            <a:bodyPr wrap="none" rtlCol="0">
              <a:spAutoFit/>
            </a:bodyPr>
            <a:lstStyle/>
            <a:p>
              <a:endParaRPr kumimoji="1" lang="ja-JP" altLang="en-US"/>
            </a:p>
          </p:txBody>
        </p:sp>
      </p:grpSp>
      <p:sp>
        <p:nvSpPr>
          <p:cNvPr id="31" name="テキスト ボックス 30">
            <a:extLst>
              <a:ext uri="{FF2B5EF4-FFF2-40B4-BE49-F238E27FC236}">
                <a16:creationId xmlns:a16="http://schemas.microsoft.com/office/drawing/2014/main" id="{79A8D737-C9E1-9C41-B481-C219E21817B5}"/>
              </a:ext>
            </a:extLst>
          </p:cNvPr>
          <p:cNvSpPr txBox="1"/>
          <p:nvPr/>
        </p:nvSpPr>
        <p:spPr>
          <a:xfrm>
            <a:off x="6140540" y="2191095"/>
            <a:ext cx="1826141" cy="338554"/>
          </a:xfrm>
          <a:prstGeom prst="rect">
            <a:avLst/>
          </a:prstGeom>
          <a:noFill/>
        </p:spPr>
        <p:txBody>
          <a:bodyPr wrap="none" rtlCol="0">
            <a:spAutoFit/>
          </a:bodyPr>
          <a:lstStyle/>
          <a:p>
            <a:pPr algn="l"/>
            <a:r>
              <a:rPr kumimoji="1" lang="ja-JP" altLang="en-US" sz="1600"/>
              <a:t>リソース容量制約</a:t>
            </a:r>
            <a:endParaRPr kumimoji="1" lang="ja-JP" altLang="en-US" sz="1600" dirty="0"/>
          </a:p>
        </p:txBody>
      </p:sp>
      <p:sp>
        <p:nvSpPr>
          <p:cNvPr id="32" name="テキスト ボックス 31">
            <a:extLst>
              <a:ext uri="{FF2B5EF4-FFF2-40B4-BE49-F238E27FC236}">
                <a16:creationId xmlns:a16="http://schemas.microsoft.com/office/drawing/2014/main" id="{82EEFC1B-C3DE-B94B-A444-32EEEBC4D5EE}"/>
              </a:ext>
            </a:extLst>
          </p:cNvPr>
          <p:cNvSpPr txBox="1"/>
          <p:nvPr/>
        </p:nvSpPr>
        <p:spPr>
          <a:xfrm>
            <a:off x="6144956" y="3292205"/>
            <a:ext cx="2852063" cy="338554"/>
          </a:xfrm>
          <a:prstGeom prst="rect">
            <a:avLst/>
          </a:prstGeom>
          <a:noFill/>
        </p:spPr>
        <p:txBody>
          <a:bodyPr wrap="none" rtlCol="0">
            <a:spAutoFit/>
          </a:bodyPr>
          <a:lstStyle/>
          <a:p>
            <a:pPr algn="l"/>
            <a:r>
              <a:rPr lang="ja-JP" altLang="en-US" sz="1600"/>
              <a:t>入札の勝者数を制限する制約</a:t>
            </a:r>
            <a:endParaRPr kumimoji="1" lang="ja-JP" altLang="en-US" sz="1600" dirty="0"/>
          </a:p>
        </p:txBody>
      </p:sp>
      <p:sp>
        <p:nvSpPr>
          <p:cNvPr id="33" name="テキスト ボックス 32">
            <a:extLst>
              <a:ext uri="{FF2B5EF4-FFF2-40B4-BE49-F238E27FC236}">
                <a16:creationId xmlns:a16="http://schemas.microsoft.com/office/drawing/2014/main" id="{6FADD4CD-8ACA-4F4B-8CC4-D9211AFB36D6}"/>
              </a:ext>
            </a:extLst>
          </p:cNvPr>
          <p:cNvSpPr txBox="1"/>
          <p:nvPr/>
        </p:nvSpPr>
        <p:spPr>
          <a:xfrm>
            <a:off x="6144956" y="4036860"/>
            <a:ext cx="1005403" cy="338554"/>
          </a:xfrm>
          <a:prstGeom prst="rect">
            <a:avLst/>
          </a:prstGeom>
          <a:noFill/>
        </p:spPr>
        <p:txBody>
          <a:bodyPr wrap="none" rtlCol="0">
            <a:spAutoFit/>
          </a:bodyPr>
          <a:lstStyle/>
          <a:p>
            <a:pPr algn="l"/>
            <a:r>
              <a:rPr lang="ja-JP" altLang="en-US" sz="1600"/>
              <a:t>予算制約</a:t>
            </a:r>
            <a:endParaRPr kumimoji="1" lang="ja-JP" altLang="en-US" sz="1600" dirty="0"/>
          </a:p>
        </p:txBody>
      </p:sp>
      <p:sp>
        <p:nvSpPr>
          <p:cNvPr id="34" name="テキスト ボックス 33">
            <a:extLst>
              <a:ext uri="{FF2B5EF4-FFF2-40B4-BE49-F238E27FC236}">
                <a16:creationId xmlns:a16="http://schemas.microsoft.com/office/drawing/2014/main" id="{DCEA7276-453B-5849-A50E-628F3DAFD0AE}"/>
              </a:ext>
            </a:extLst>
          </p:cNvPr>
          <p:cNvSpPr txBox="1"/>
          <p:nvPr/>
        </p:nvSpPr>
        <p:spPr>
          <a:xfrm>
            <a:off x="6140540" y="4922607"/>
            <a:ext cx="1005403" cy="338554"/>
          </a:xfrm>
          <a:prstGeom prst="rect">
            <a:avLst/>
          </a:prstGeom>
          <a:noFill/>
        </p:spPr>
        <p:txBody>
          <a:bodyPr wrap="none" rtlCol="0">
            <a:spAutoFit/>
          </a:bodyPr>
          <a:lstStyle/>
          <a:p>
            <a:pPr algn="l"/>
            <a:r>
              <a:rPr lang="ja-JP" altLang="en-US" sz="1600"/>
              <a:t>決定変数</a:t>
            </a:r>
            <a:endParaRPr kumimoji="1" lang="ja-JP" altLang="en-US" sz="1600" dirty="0"/>
          </a:p>
        </p:txBody>
      </p:sp>
      <p:sp>
        <p:nvSpPr>
          <p:cNvPr id="35" name="テキスト ボックス 34">
            <a:extLst>
              <a:ext uri="{FF2B5EF4-FFF2-40B4-BE49-F238E27FC236}">
                <a16:creationId xmlns:a16="http://schemas.microsoft.com/office/drawing/2014/main" id="{170BE821-9C7C-F543-9A98-2B35E18D3757}"/>
              </a:ext>
            </a:extLst>
          </p:cNvPr>
          <p:cNvSpPr txBox="1"/>
          <p:nvPr/>
        </p:nvSpPr>
        <p:spPr>
          <a:xfrm>
            <a:off x="6144956" y="1632283"/>
            <a:ext cx="2441694" cy="338554"/>
          </a:xfrm>
          <a:prstGeom prst="rect">
            <a:avLst/>
          </a:prstGeom>
          <a:noFill/>
        </p:spPr>
        <p:txBody>
          <a:bodyPr wrap="none" rtlCol="0">
            <a:spAutoFit/>
          </a:bodyPr>
          <a:lstStyle/>
          <a:p>
            <a:pPr algn="l"/>
            <a:r>
              <a:rPr kumimoji="1" lang="ja-JP" altLang="en-US" sz="1600">
                <a:solidFill>
                  <a:schemeClr val="accent2"/>
                </a:solidFill>
              </a:rPr>
              <a:t>目的関数：総利益最大化</a:t>
            </a:r>
            <a:endParaRPr kumimoji="1" lang="ja-JP" altLang="en-US" sz="1600" dirty="0">
              <a:solidFill>
                <a:schemeClr val="accent2"/>
              </a:solidFill>
            </a:endParaRPr>
          </a:p>
        </p:txBody>
      </p:sp>
      <p:grpSp>
        <p:nvGrpSpPr>
          <p:cNvPr id="36" name="グループ化 35">
            <a:extLst>
              <a:ext uri="{FF2B5EF4-FFF2-40B4-BE49-F238E27FC236}">
                <a16:creationId xmlns:a16="http://schemas.microsoft.com/office/drawing/2014/main" id="{BB8711CB-BF61-9040-AF52-2C2C25702C22}"/>
              </a:ext>
            </a:extLst>
          </p:cNvPr>
          <p:cNvGrpSpPr/>
          <p:nvPr/>
        </p:nvGrpSpPr>
        <p:grpSpPr>
          <a:xfrm>
            <a:off x="706045" y="5413166"/>
            <a:ext cx="8080603" cy="1188993"/>
            <a:chOff x="706046" y="5413166"/>
            <a:chExt cx="7001536" cy="875245"/>
          </a:xfrm>
        </p:grpSpPr>
        <p:pic>
          <p:nvPicPr>
            <p:cNvPr id="37" name="図 36">
              <a:extLst>
                <a:ext uri="{FF2B5EF4-FFF2-40B4-BE49-F238E27FC236}">
                  <a16:creationId xmlns:a16="http://schemas.microsoft.com/office/drawing/2014/main" id="{C5C77CD2-F721-7B40-A2D5-F1831A1A6DF5}"/>
                </a:ext>
              </a:extLst>
            </p:cNvPr>
            <p:cNvPicPr>
              <a:picLocks noChangeAspect="1"/>
            </p:cNvPicPr>
            <p:nvPr>
              <p:custDataLst>
                <p:tags r:id="rId2"/>
              </p:custDataLst>
            </p:nvPr>
          </p:nvPicPr>
          <p:blipFill>
            <a:blip r:embed="rId5"/>
            <a:stretch>
              <a:fillRect/>
            </a:stretch>
          </p:blipFill>
          <p:spPr>
            <a:xfrm>
              <a:off x="833773" y="5541307"/>
              <a:ext cx="6873809" cy="678802"/>
            </a:xfrm>
            <a:prstGeom prst="rect">
              <a:avLst/>
            </a:prstGeom>
            <a:ln w="19050">
              <a:noFill/>
            </a:ln>
          </p:spPr>
        </p:pic>
        <p:sp>
          <p:nvSpPr>
            <p:cNvPr id="38" name="正方形/長方形 37">
              <a:extLst>
                <a:ext uri="{FF2B5EF4-FFF2-40B4-BE49-F238E27FC236}">
                  <a16:creationId xmlns:a16="http://schemas.microsoft.com/office/drawing/2014/main" id="{49F6931C-0B6D-304E-8FB6-69A802BB7F3F}"/>
                </a:ext>
              </a:extLst>
            </p:cNvPr>
            <p:cNvSpPr/>
            <p:nvPr/>
          </p:nvSpPr>
          <p:spPr>
            <a:xfrm>
              <a:off x="706046" y="5413166"/>
              <a:ext cx="7001536" cy="8752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sz="1600"/>
            </a:p>
          </p:txBody>
        </p:sp>
      </p:grpSp>
    </p:spTree>
    <p:extLst>
      <p:ext uri="{BB962C8B-B14F-4D97-AF65-F5344CB8AC3E}">
        <p14:creationId xmlns:p14="http://schemas.microsoft.com/office/powerpoint/2010/main" val="3287831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EDAF50E-FC30-7547-930B-2AF2F3604C3E}"/>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95E40D3-761A-7544-8721-C247331D43EB}"/>
              </a:ext>
            </a:extLst>
          </p:cNvPr>
          <p:cNvSpPr>
            <a:spLocks noGrp="1"/>
          </p:cNvSpPr>
          <p:nvPr>
            <p:ph type="sldNum" sz="quarter" idx="15"/>
          </p:nvPr>
        </p:nvSpPr>
        <p:spPr/>
        <p:txBody>
          <a:bodyPr/>
          <a:lstStyle/>
          <a:p>
            <a:fld id="{08FC5268-0E06-784C-B5A0-7DE08B3865E8}" type="slidenum">
              <a:rPr lang="ja-JP" altLang="en-US" smtClean="0"/>
              <a:pPr/>
              <a:t>45</a:t>
            </a:fld>
            <a:endParaRPr lang="ja-JP" altLang="en-US"/>
          </a:p>
        </p:txBody>
      </p:sp>
      <p:sp>
        <p:nvSpPr>
          <p:cNvPr id="6" name="テキスト プレースホルダー 5">
            <a:extLst>
              <a:ext uri="{FF2B5EF4-FFF2-40B4-BE49-F238E27FC236}">
                <a16:creationId xmlns:a16="http://schemas.microsoft.com/office/drawing/2014/main" id="{4F961E30-CFA4-9943-B21C-DFDEE0C720A0}"/>
              </a:ext>
            </a:extLst>
          </p:cNvPr>
          <p:cNvSpPr>
            <a:spLocks noGrp="1"/>
          </p:cNvSpPr>
          <p:nvPr>
            <p:ph type="body" sz="quarter" idx="13"/>
          </p:nvPr>
        </p:nvSpPr>
        <p:spPr/>
        <p:txBody>
          <a:bodyPr/>
          <a:lstStyle/>
          <a:p>
            <a:r>
              <a:rPr lang="ja-JP" altLang="en-US"/>
              <a:t>提供側の稼働率の比較</a:t>
            </a:r>
            <a:endParaRPr lang="en-US" altLang="ja-JP" dirty="0"/>
          </a:p>
          <a:p>
            <a:r>
              <a:rPr lang="ja-JP" altLang="en-US"/>
              <a:t>リソース提供側の遊休時間を変化させる</a:t>
            </a:r>
            <a:endParaRPr lang="en-US" altLang="ja-JP" dirty="0"/>
          </a:p>
          <a:p>
            <a:pPr lvl="1"/>
            <a:r>
              <a:rPr lang="ja-JP" altLang="en-US"/>
              <a:t>シングルオークション</a:t>
            </a:r>
            <a:endParaRPr lang="en-US" altLang="ja-JP" dirty="0"/>
          </a:p>
          <a:p>
            <a:pPr lvl="1"/>
            <a:r>
              <a:rPr lang="ja-JP" altLang="en-US"/>
              <a:t>ダブルオークション </a:t>
            </a:r>
            <a:endParaRPr lang="en-US" altLang="ja-JP" dirty="0"/>
          </a:p>
          <a:p>
            <a:pPr lvl="1"/>
            <a:r>
              <a:rPr lang="ja-JP" altLang="en-US"/>
              <a:t>共有なし</a:t>
            </a:r>
            <a:endParaRPr lang="en-US" altLang="ja-JP" dirty="0"/>
          </a:p>
          <a:p>
            <a:pPr lvl="1"/>
            <a:endParaRPr lang="en-US" altLang="ja-JP" dirty="0"/>
          </a:p>
        </p:txBody>
      </p:sp>
      <p:sp>
        <p:nvSpPr>
          <p:cNvPr id="5" name="タイトル 4">
            <a:extLst>
              <a:ext uri="{FF2B5EF4-FFF2-40B4-BE49-F238E27FC236}">
                <a16:creationId xmlns:a16="http://schemas.microsoft.com/office/drawing/2014/main" id="{5EFB54E4-6423-EF48-AD0F-2BD1929254BD}"/>
              </a:ext>
            </a:extLst>
          </p:cNvPr>
          <p:cNvSpPr>
            <a:spLocks noGrp="1"/>
          </p:cNvSpPr>
          <p:nvPr>
            <p:ph type="title"/>
          </p:nvPr>
        </p:nvSpPr>
        <p:spPr/>
        <p:txBody>
          <a:bodyPr/>
          <a:lstStyle/>
          <a:p>
            <a:r>
              <a:rPr lang="ja-JP" altLang="en-US"/>
              <a:t>計算機実験（概要）</a:t>
            </a:r>
          </a:p>
        </p:txBody>
      </p:sp>
    </p:spTree>
    <p:extLst>
      <p:ext uri="{BB962C8B-B14F-4D97-AF65-F5344CB8AC3E}">
        <p14:creationId xmlns:p14="http://schemas.microsoft.com/office/powerpoint/2010/main" val="383640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BA9F1EE-F541-4747-B167-BD0B9F13ADA7}"/>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21A534CC-4533-9D46-B214-F5646101391F}"/>
              </a:ext>
            </a:extLst>
          </p:cNvPr>
          <p:cNvSpPr>
            <a:spLocks noGrp="1"/>
          </p:cNvSpPr>
          <p:nvPr>
            <p:ph type="sldNum" sz="quarter" idx="15"/>
          </p:nvPr>
        </p:nvSpPr>
        <p:spPr/>
        <p:txBody>
          <a:bodyPr/>
          <a:lstStyle/>
          <a:p>
            <a:fld id="{08FC5268-0E06-784C-B5A0-7DE08B3865E8}" type="slidenum">
              <a:rPr kumimoji="1" lang="ja-JP" altLang="en-US" smtClean="0"/>
              <a:t>46</a:t>
            </a:fld>
            <a:endParaRPr kumimoji="1" lang="ja-JP" altLang="en-US"/>
          </a:p>
        </p:txBody>
      </p:sp>
      <p:sp>
        <p:nvSpPr>
          <p:cNvPr id="7" name="テキスト プレースホルダー 6">
            <a:extLst>
              <a:ext uri="{FF2B5EF4-FFF2-40B4-BE49-F238E27FC236}">
                <a16:creationId xmlns:a16="http://schemas.microsoft.com/office/drawing/2014/main" id="{AE76DD05-F08B-8645-A795-2EBE184C529C}"/>
              </a:ext>
            </a:extLst>
          </p:cNvPr>
          <p:cNvSpPr>
            <a:spLocks noGrp="1"/>
          </p:cNvSpPr>
          <p:nvPr>
            <p:ph type="body" sz="quarter" idx="13"/>
          </p:nvPr>
        </p:nvSpPr>
        <p:spPr>
          <a:xfrm>
            <a:off x="628649" y="883503"/>
            <a:ext cx="8673006" cy="5700177"/>
          </a:xfrm>
        </p:spPr>
        <p:txBody>
          <a:bodyPr>
            <a:normAutofit fontScale="77500" lnSpcReduction="20000"/>
          </a:bodyPr>
          <a:lstStyle/>
          <a:p>
            <a:r>
              <a:rPr lang="ja-JP" altLang="en-US" sz="2200"/>
              <a:t>提供側の遊休時間を変化させた各試行を</a:t>
            </a:r>
            <a:r>
              <a:rPr lang="en-US" altLang="ja-JP" sz="2200" dirty="0"/>
              <a:t>10</a:t>
            </a:r>
            <a:r>
              <a:rPr lang="ja-JP" altLang="en-US" sz="2200"/>
              <a:t>回繰り返す</a:t>
            </a:r>
          </a:p>
          <a:p>
            <a:r>
              <a:rPr lang="ja-JP" altLang="en-US" sz="2200"/>
              <a:t>実験条件は以下の通りである</a:t>
            </a:r>
          </a:p>
          <a:p>
            <a:r>
              <a:rPr lang="en-US" altLang="ja-JP" sz="2200" dirty="0"/>
              <a:t>[</a:t>
            </a:r>
            <a:r>
              <a:rPr lang="en" altLang="ja-JP" sz="2200" dirty="0"/>
              <a:t>min, max]</a:t>
            </a:r>
            <a:r>
              <a:rPr lang="ja-JP" altLang="en-US" sz="2200"/>
              <a:t>は</a:t>
            </a:r>
            <a:r>
              <a:rPr lang="en" altLang="ja-JP" sz="2200" dirty="0"/>
              <a:t>min</a:t>
            </a:r>
            <a:r>
              <a:rPr lang="ja-JP" altLang="en-US" sz="2200"/>
              <a:t>から</a:t>
            </a:r>
            <a:r>
              <a:rPr lang="en" altLang="ja-JP" sz="2200" dirty="0"/>
              <a:t>max</a:t>
            </a:r>
            <a:r>
              <a:rPr lang="ja-JP" altLang="en-US" sz="2200"/>
              <a:t>の一様乱数とする</a:t>
            </a:r>
          </a:p>
          <a:p>
            <a:r>
              <a:rPr lang="ja-JP" altLang="en-US" sz="2200"/>
              <a:t>リソースの種類𝑅</a:t>
            </a:r>
            <a:r>
              <a:rPr lang="en-US" altLang="ja-JP" sz="2200" dirty="0"/>
              <a:t>=5</a:t>
            </a:r>
          </a:p>
          <a:p>
            <a:r>
              <a:rPr lang="ja-JP" altLang="en-US" sz="2200"/>
              <a:t>想定期間を</a:t>
            </a:r>
            <a:r>
              <a:rPr lang="en-US" altLang="ja-JP" sz="2200" dirty="0"/>
              <a:t>1000[</a:t>
            </a:r>
            <a:r>
              <a:rPr lang="en" altLang="ja-JP" sz="2200" dirty="0" err="1"/>
              <a:t>Ts</a:t>
            </a:r>
            <a:r>
              <a:rPr lang="en" altLang="ja-JP" sz="2200" dirty="0"/>
              <a:t>]</a:t>
            </a:r>
            <a:r>
              <a:rPr lang="ja-JP" altLang="en-US" sz="2200"/>
              <a:t>とする</a:t>
            </a:r>
          </a:p>
          <a:p>
            <a:pPr lvl="1"/>
            <a:r>
              <a:rPr lang="en-US" altLang="ja-JP" dirty="0"/>
              <a:t>1000[</a:t>
            </a:r>
            <a:r>
              <a:rPr lang="en" altLang="ja-JP" dirty="0" err="1"/>
              <a:t>Ts</a:t>
            </a:r>
            <a:r>
              <a:rPr lang="en" altLang="ja-JP" dirty="0"/>
              <a:t>]</a:t>
            </a:r>
            <a:r>
              <a:rPr lang="ja-JP" altLang="en-US"/>
              <a:t>分の配分を決める</a:t>
            </a:r>
          </a:p>
          <a:p>
            <a:r>
              <a:rPr lang="ja-JP" altLang="en-US" sz="2200"/>
              <a:t>提供企業数𝐼</a:t>
            </a:r>
            <a:r>
              <a:rPr lang="en-US" altLang="ja-JP" sz="2200" dirty="0"/>
              <a:t>=15</a:t>
            </a:r>
          </a:p>
          <a:p>
            <a:pPr lvl="1"/>
            <a:r>
              <a:rPr lang="ja-JP" altLang="en-US"/>
              <a:t>各企業</a:t>
            </a:r>
            <a:r>
              <a:rPr lang="en-US" altLang="ja-JP" dirty="0"/>
              <a:t>2</a:t>
            </a:r>
            <a:r>
              <a:rPr lang="ja-JP" altLang="en-US"/>
              <a:t>種類のリソースを提供</a:t>
            </a:r>
          </a:p>
          <a:p>
            <a:pPr lvl="1"/>
            <a:r>
              <a:rPr lang="ja-JP" altLang="en-US"/>
              <a:t>遊休時間</a:t>
            </a:r>
            <a:r>
              <a:rPr lang="en-US" altLang="ja-JP" dirty="0"/>
              <a:t>[</a:t>
            </a:r>
            <a:r>
              <a:rPr lang="en" altLang="ja-JP" dirty="0" err="1"/>
              <a:t>Ts</a:t>
            </a:r>
            <a:r>
              <a:rPr lang="en" altLang="ja-JP" dirty="0"/>
              <a:t>]</a:t>
            </a:r>
            <a:r>
              <a:rPr lang="ja-JP" altLang="en-US"/>
              <a:t>を一様乱数で決定する</a:t>
            </a:r>
          </a:p>
          <a:p>
            <a:pPr lvl="1"/>
            <a:r>
              <a:rPr lang="ja-JP" altLang="en-US"/>
              <a:t>一様乱数の範囲を以下のように変化させた</a:t>
            </a:r>
          </a:p>
          <a:p>
            <a:pPr lvl="1"/>
            <a:r>
              <a:rPr lang="en-US" altLang="ja-JP" dirty="0"/>
              <a:t>[100, 200],  [150, 250],  [200, 300],  [250, 350][300,400],[350,450],[400,500]</a:t>
            </a:r>
          </a:p>
          <a:p>
            <a:r>
              <a:rPr lang="ja-JP" altLang="en-US" sz="2200"/>
              <a:t>ダブルオークション のコストは</a:t>
            </a:r>
            <a:r>
              <a:rPr lang="en-US" altLang="ja-JP" sz="2200" dirty="0"/>
              <a:t>[0.1, 0.5][</a:t>
            </a:r>
            <a:r>
              <a:rPr lang="ja-JP" altLang="en-US" sz="2200"/>
              <a:t>円</a:t>
            </a:r>
            <a:r>
              <a:rPr lang="en-US" altLang="ja-JP" sz="2200" dirty="0"/>
              <a:t>]</a:t>
            </a:r>
            <a:r>
              <a:rPr lang="ja-JP" altLang="en-US" sz="2200"/>
              <a:t>とする</a:t>
            </a:r>
          </a:p>
          <a:p>
            <a:r>
              <a:rPr lang="ja-JP" altLang="en-US" sz="2200"/>
              <a:t>シングルオークションの提供単価は提案手法のコストから利益率が</a:t>
            </a:r>
            <a:r>
              <a:rPr lang="en-US" altLang="ja-JP" sz="2200" dirty="0"/>
              <a:t>40%</a:t>
            </a:r>
            <a:r>
              <a:rPr lang="ja-JP" altLang="en-US" sz="2200"/>
              <a:t>となるような値を提示</a:t>
            </a:r>
          </a:p>
          <a:p>
            <a:r>
              <a:rPr lang="ja-JP" altLang="en-US" sz="2200"/>
              <a:t>ペナルティ𝛼</a:t>
            </a:r>
            <a:r>
              <a:rPr lang="en-US" altLang="ja-JP" sz="2200" dirty="0"/>
              <a:t>=10000</a:t>
            </a:r>
          </a:p>
          <a:p>
            <a:r>
              <a:rPr lang="ja-JP" altLang="en-US" sz="2200"/>
              <a:t>要求企業数𝐽</a:t>
            </a:r>
            <a:r>
              <a:rPr lang="en-US" altLang="ja-JP" sz="2200" dirty="0"/>
              <a:t>=15</a:t>
            </a:r>
          </a:p>
          <a:p>
            <a:pPr lvl="1"/>
            <a:r>
              <a:rPr lang="ja-JP" altLang="en-US"/>
              <a:t>各企業𝑁</a:t>
            </a:r>
            <a:r>
              <a:rPr lang="en-US" altLang="ja-JP" dirty="0"/>
              <a:t>=4 </a:t>
            </a:r>
            <a:r>
              <a:rPr lang="ja-JP" altLang="en-US"/>
              <a:t>個の入札を作成</a:t>
            </a:r>
          </a:p>
          <a:p>
            <a:pPr lvl="1"/>
            <a:r>
              <a:rPr lang="ja-JP" altLang="en-US"/>
              <a:t>𝑅種類のリソースを各 </a:t>
            </a:r>
            <a:r>
              <a:rPr lang="en-US" altLang="ja-JP" dirty="0"/>
              <a:t>[0, 200] [</a:t>
            </a:r>
            <a:r>
              <a:rPr lang="en" altLang="ja-JP" dirty="0" err="1"/>
              <a:t>Ts</a:t>
            </a:r>
            <a:r>
              <a:rPr lang="en" altLang="ja-JP" dirty="0"/>
              <a:t>]</a:t>
            </a:r>
            <a:r>
              <a:rPr lang="ja-JP" altLang="en-US"/>
              <a:t>要求する</a:t>
            </a:r>
          </a:p>
          <a:p>
            <a:pPr lvl="1"/>
            <a:r>
              <a:rPr lang="ja-JP" altLang="en-US"/>
              <a:t>予算</a:t>
            </a:r>
            <a:r>
              <a:rPr lang="en-US" altLang="ja-JP" dirty="0"/>
              <a:t>[</a:t>
            </a:r>
            <a:r>
              <a:rPr lang="ja-JP" altLang="en-US"/>
              <a:t>円</a:t>
            </a:r>
            <a:r>
              <a:rPr lang="en-US" altLang="ja-JP" dirty="0"/>
              <a:t>]</a:t>
            </a:r>
            <a:r>
              <a:rPr lang="ja-JP" altLang="en-US"/>
              <a:t>は合計要求時間と重み</a:t>
            </a:r>
            <a:r>
              <a:rPr lang="en-US" altLang="ja-JP" dirty="0"/>
              <a:t>[1.0, 1.5]</a:t>
            </a:r>
            <a:r>
              <a:rPr lang="ja-JP" altLang="en-US"/>
              <a:t>の積とする</a:t>
            </a:r>
          </a:p>
          <a:p>
            <a:endParaRPr kumimoji="1" lang="ja-JP" altLang="en-US"/>
          </a:p>
        </p:txBody>
      </p:sp>
      <p:sp>
        <p:nvSpPr>
          <p:cNvPr id="6" name="タイトル 5">
            <a:extLst>
              <a:ext uri="{FF2B5EF4-FFF2-40B4-BE49-F238E27FC236}">
                <a16:creationId xmlns:a16="http://schemas.microsoft.com/office/drawing/2014/main" id="{B9650095-DE42-2B45-B888-5601D4F90B2F}"/>
              </a:ext>
            </a:extLst>
          </p:cNvPr>
          <p:cNvSpPr>
            <a:spLocks noGrp="1"/>
          </p:cNvSpPr>
          <p:nvPr>
            <p:ph type="title"/>
          </p:nvPr>
        </p:nvSpPr>
        <p:spPr/>
        <p:txBody>
          <a:bodyPr/>
          <a:lstStyle/>
          <a:p>
            <a:r>
              <a:rPr lang="ja-JP" altLang="en-US"/>
              <a:t>計算機実験（実験条件）</a:t>
            </a:r>
            <a:endParaRPr kumimoji="1" lang="ja-JP" altLang="en-US"/>
          </a:p>
        </p:txBody>
      </p:sp>
    </p:spTree>
    <p:extLst>
      <p:ext uri="{BB962C8B-B14F-4D97-AF65-F5344CB8AC3E}">
        <p14:creationId xmlns:p14="http://schemas.microsoft.com/office/powerpoint/2010/main" val="1345964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32F98A3-83F9-7344-A9BA-62FA05BBD3CD}"/>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6E611CA7-FCDC-4643-A00A-27B2B4DAF9E2}"/>
              </a:ext>
            </a:extLst>
          </p:cNvPr>
          <p:cNvSpPr>
            <a:spLocks noGrp="1"/>
          </p:cNvSpPr>
          <p:nvPr>
            <p:ph type="sldNum" sz="quarter" idx="15"/>
          </p:nvPr>
        </p:nvSpPr>
        <p:spPr/>
        <p:txBody>
          <a:bodyPr/>
          <a:lstStyle/>
          <a:p>
            <a:fld id="{08FC5268-0E06-784C-B5A0-7DE08B3865E8}" type="slidenum">
              <a:rPr kumimoji="1" lang="ja-JP" altLang="en-US" smtClean="0"/>
              <a:t>47</a:t>
            </a:fld>
            <a:endParaRPr kumimoji="1" lang="ja-JP" altLang="en-US"/>
          </a:p>
        </p:txBody>
      </p:sp>
      <p:sp>
        <p:nvSpPr>
          <p:cNvPr id="9" name="テキスト プレースホルダー 8">
            <a:extLst>
              <a:ext uri="{FF2B5EF4-FFF2-40B4-BE49-F238E27FC236}">
                <a16:creationId xmlns:a16="http://schemas.microsoft.com/office/drawing/2014/main" id="{38A2B838-0820-1441-988E-90BF8DC485FD}"/>
              </a:ext>
            </a:extLst>
          </p:cNvPr>
          <p:cNvSpPr>
            <a:spLocks noGrp="1"/>
          </p:cNvSpPr>
          <p:nvPr>
            <p:ph type="body" sz="quarter" idx="13"/>
          </p:nvPr>
        </p:nvSpPr>
        <p:spPr>
          <a:xfrm>
            <a:off x="628649" y="4025462"/>
            <a:ext cx="8515350" cy="2474716"/>
          </a:xfrm>
        </p:spPr>
        <p:txBody>
          <a:bodyPr/>
          <a:lstStyle/>
          <a:p>
            <a:r>
              <a:rPr kumimoji="1" lang="ja-JP" altLang="en-US" sz="2000" u="sng">
                <a:uFill>
                  <a:solidFill>
                    <a:schemeClr val="accent1"/>
                  </a:solidFill>
                </a:uFill>
              </a:rPr>
              <a:t>ダブルオークションに基づく手法が一番稼働率を高く保つことができた</a:t>
            </a:r>
            <a:endParaRPr kumimoji="1" lang="en-US" altLang="ja-JP" sz="2000" u="sng" dirty="0">
              <a:uFill>
                <a:solidFill>
                  <a:schemeClr val="accent1"/>
                </a:solidFill>
              </a:uFill>
            </a:endParaRPr>
          </a:p>
          <a:p>
            <a:pPr lvl="1"/>
            <a:r>
              <a:rPr kumimoji="1" lang="ja-JP" altLang="en-US" sz="1800"/>
              <a:t>目的関数が利益最大化であるため，予算が高い要求を満たそうとする</a:t>
            </a:r>
            <a:endParaRPr kumimoji="1" lang="en-US" altLang="ja-JP" sz="1800" dirty="0"/>
          </a:p>
          <a:p>
            <a:pPr lvl="1"/>
            <a:endParaRPr kumimoji="1" lang="en-US" altLang="ja-JP" sz="1600" dirty="0"/>
          </a:p>
          <a:p>
            <a:pPr lvl="1"/>
            <a:r>
              <a:rPr lang="ja-JP" altLang="en-US" sz="1800"/>
              <a:t>今回の実験条件では予算が高い要求は，リソースの要求時間が長い</a:t>
            </a:r>
            <a:endParaRPr lang="en-US" altLang="ja-JP" sz="1800" dirty="0"/>
          </a:p>
          <a:p>
            <a:pPr lvl="1"/>
            <a:endParaRPr lang="en-US" altLang="ja-JP" sz="1600" dirty="0"/>
          </a:p>
          <a:p>
            <a:pPr lvl="1"/>
            <a:r>
              <a:rPr lang="ja-JP" altLang="en-US" sz="1800"/>
              <a:t>結果的により，多くのリソースが提供できリソースの有効活用ができ，</a:t>
            </a:r>
            <a:endParaRPr lang="en-US" altLang="ja-JP" sz="1800" dirty="0"/>
          </a:p>
          <a:p>
            <a:pPr marL="257175" lvl="1" indent="0">
              <a:buNone/>
            </a:pPr>
            <a:r>
              <a:rPr lang="en-US" altLang="ja-JP" sz="1800" dirty="0"/>
              <a:t>  </a:t>
            </a:r>
            <a:r>
              <a:rPr lang="ja-JP" altLang="en-US" sz="1800"/>
              <a:t>稼働率が高くなった</a:t>
            </a:r>
            <a:endParaRPr lang="en-US" altLang="ja-JP" sz="1800" dirty="0"/>
          </a:p>
          <a:p>
            <a:pPr lvl="1"/>
            <a:endParaRPr kumimoji="1" lang="en-US" altLang="ja-JP" sz="1600" dirty="0"/>
          </a:p>
          <a:p>
            <a:pPr lvl="1"/>
            <a:endParaRPr kumimoji="1" lang="ja-JP" altLang="en-US"/>
          </a:p>
        </p:txBody>
      </p:sp>
      <p:sp>
        <p:nvSpPr>
          <p:cNvPr id="8" name="タイトル 7">
            <a:extLst>
              <a:ext uri="{FF2B5EF4-FFF2-40B4-BE49-F238E27FC236}">
                <a16:creationId xmlns:a16="http://schemas.microsoft.com/office/drawing/2014/main" id="{1C452546-D264-7F46-A186-4177F0AF6D4D}"/>
              </a:ext>
            </a:extLst>
          </p:cNvPr>
          <p:cNvSpPr>
            <a:spLocks noGrp="1"/>
          </p:cNvSpPr>
          <p:nvPr>
            <p:ph type="title"/>
          </p:nvPr>
        </p:nvSpPr>
        <p:spPr/>
        <p:txBody>
          <a:bodyPr/>
          <a:lstStyle/>
          <a:p>
            <a:r>
              <a:rPr kumimoji="1" lang="ja-JP" altLang="en-US"/>
              <a:t>実験結果（稼働率）</a:t>
            </a:r>
          </a:p>
        </p:txBody>
      </p:sp>
      <p:graphicFrame>
        <p:nvGraphicFramePr>
          <p:cNvPr id="10" name="グラフ 9">
            <a:extLst>
              <a:ext uri="{FF2B5EF4-FFF2-40B4-BE49-F238E27FC236}">
                <a16:creationId xmlns:a16="http://schemas.microsoft.com/office/drawing/2014/main" id="{3EC5CF96-C4C4-9849-9B05-19C2F3993154}"/>
              </a:ext>
            </a:extLst>
          </p:cNvPr>
          <p:cNvGraphicFramePr>
            <a:graphicFrameLocks/>
          </p:cNvGraphicFramePr>
          <p:nvPr>
            <p:extLst>
              <p:ext uri="{D42A27DB-BD31-4B8C-83A1-F6EECF244321}">
                <p14:modId xmlns:p14="http://schemas.microsoft.com/office/powerpoint/2010/main" val="1948310261"/>
              </p:ext>
            </p:extLst>
          </p:nvPr>
        </p:nvGraphicFramePr>
        <p:xfrm>
          <a:off x="1133146" y="869985"/>
          <a:ext cx="6844205" cy="2871697"/>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A7E0563C-ED2D-1347-84C7-CADAFB76C461}"/>
              </a:ext>
            </a:extLst>
          </p:cNvPr>
          <p:cNvSpPr txBox="1"/>
          <p:nvPr/>
        </p:nvSpPr>
        <p:spPr>
          <a:xfrm>
            <a:off x="255984" y="934270"/>
            <a:ext cx="877163" cy="369332"/>
          </a:xfrm>
          <a:prstGeom prst="rect">
            <a:avLst/>
          </a:prstGeom>
          <a:noFill/>
        </p:spPr>
        <p:txBody>
          <a:bodyPr wrap="none" rtlCol="0">
            <a:spAutoFit/>
          </a:bodyPr>
          <a:lstStyle/>
          <a:p>
            <a:r>
              <a:rPr kumimoji="1" lang="ja-JP" altLang="en-US"/>
              <a:t>稼働率</a:t>
            </a:r>
          </a:p>
        </p:txBody>
      </p:sp>
      <p:sp>
        <p:nvSpPr>
          <p:cNvPr id="13" name="テキスト ボックス 12">
            <a:extLst>
              <a:ext uri="{FF2B5EF4-FFF2-40B4-BE49-F238E27FC236}">
                <a16:creationId xmlns:a16="http://schemas.microsoft.com/office/drawing/2014/main" id="{E95EB5C2-44A3-F54A-A21F-2BB347B8F43C}"/>
              </a:ext>
            </a:extLst>
          </p:cNvPr>
          <p:cNvSpPr txBox="1"/>
          <p:nvPr/>
        </p:nvSpPr>
        <p:spPr>
          <a:xfrm>
            <a:off x="7757328" y="2910497"/>
            <a:ext cx="1107996" cy="369332"/>
          </a:xfrm>
          <a:prstGeom prst="rect">
            <a:avLst/>
          </a:prstGeom>
          <a:noFill/>
        </p:spPr>
        <p:txBody>
          <a:bodyPr wrap="none" rtlCol="0">
            <a:spAutoFit/>
          </a:bodyPr>
          <a:lstStyle/>
          <a:p>
            <a:r>
              <a:rPr kumimoji="1" lang="ja-JP" altLang="en-US"/>
              <a:t>遊休時間</a:t>
            </a:r>
          </a:p>
        </p:txBody>
      </p:sp>
      <p:sp>
        <p:nvSpPr>
          <p:cNvPr id="14" name="下矢印 13">
            <a:extLst>
              <a:ext uri="{FF2B5EF4-FFF2-40B4-BE49-F238E27FC236}">
                <a16:creationId xmlns:a16="http://schemas.microsoft.com/office/drawing/2014/main" id="{130CFEAD-A368-194C-A6F8-6EA53925797C}"/>
              </a:ext>
            </a:extLst>
          </p:cNvPr>
          <p:cNvSpPr/>
          <p:nvPr/>
        </p:nvSpPr>
        <p:spPr>
          <a:xfrm>
            <a:off x="4359165" y="4612315"/>
            <a:ext cx="388883" cy="27326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B44D2C00-EFFA-534F-9097-2C8F5F170936}"/>
              </a:ext>
            </a:extLst>
          </p:cNvPr>
          <p:cNvSpPr/>
          <p:nvPr/>
        </p:nvSpPr>
        <p:spPr>
          <a:xfrm>
            <a:off x="4359164" y="5197442"/>
            <a:ext cx="388883" cy="27326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185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5</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kumimoji="1" lang="ja-JP" altLang="en-US"/>
              <a:t>対象モデル</a:t>
            </a:r>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5793049" y="460422"/>
            <a:ext cx="3350950" cy="734244"/>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リソースに</a:t>
            </a:r>
            <a:r>
              <a:rPr lang="ja-JP" altLang="en-US"/>
              <a:t>遊休時間</a:t>
            </a:r>
            <a:r>
              <a:rPr kumimoji="1" lang="ja-JP" altLang="en-US"/>
              <a:t>が</a:t>
            </a:r>
            <a:r>
              <a:rPr lang="ja-JP" altLang="en-US"/>
              <a:t>ある</a:t>
            </a:r>
            <a:endParaRPr lang="en-US" altLang="ja-JP" dirty="0"/>
          </a:p>
          <a:p>
            <a:pPr algn="ctr"/>
            <a:r>
              <a:rPr lang="ja-JP" altLang="en-US"/>
              <a:t>企業は</a:t>
            </a:r>
            <a:r>
              <a:rPr kumimoji="1" lang="ja-JP" altLang="en-US"/>
              <a:t>リソースを提供する</a:t>
            </a:r>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282166" y="5143669"/>
            <a:ext cx="3746433" cy="757690"/>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リソースの不足や，出来ない処置がある</a:t>
            </a:r>
            <a:r>
              <a:rPr lang="ja-JP" altLang="en-US"/>
              <a:t>企業は</a:t>
            </a:r>
            <a:r>
              <a:rPr kumimoji="1" lang="ja-JP" altLang="en-US"/>
              <a:t>リソースの要求する</a:t>
            </a:r>
          </a:p>
        </p:txBody>
      </p:sp>
    </p:spTree>
    <p:extLst>
      <p:ext uri="{BB962C8B-B14F-4D97-AF65-F5344CB8AC3E}">
        <p14:creationId xmlns:p14="http://schemas.microsoft.com/office/powerpoint/2010/main" val="1050648481"/>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090AE584-AC29-7A47-84F3-7ABCEAD3368E}"/>
              </a:ext>
            </a:extLst>
          </p:cNvPr>
          <p:cNvSpPr>
            <a:spLocks noGrp="1"/>
          </p:cNvSpPr>
          <p:nvPr>
            <p:ph type="ftr" sz="quarter" idx="10"/>
          </p:nvPr>
        </p:nvSpPr>
        <p:spPr/>
        <p:txBody>
          <a:bodyPr/>
          <a:lstStyle/>
          <a:p>
            <a:endParaRPr lang="ja-JP" altLang="en-US" dirty="0">
              <a:solidFill>
                <a:srgbClr val="323232"/>
              </a:solidFill>
            </a:endParaRPr>
          </a:p>
        </p:txBody>
      </p:sp>
      <p:sp>
        <p:nvSpPr>
          <p:cNvPr id="4" name="スライド番号プレースホルダー 3">
            <a:extLst>
              <a:ext uri="{FF2B5EF4-FFF2-40B4-BE49-F238E27FC236}">
                <a16:creationId xmlns:a16="http://schemas.microsoft.com/office/drawing/2014/main" id="{BDDBB8A8-8E93-574D-A85E-4B034BD8CC19}"/>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6</a:t>
            </a:fld>
            <a:endParaRPr lang="ja-JP" altLang="en-US">
              <a:solidFill>
                <a:srgbClr val="505050"/>
              </a:solidFill>
            </a:endParaRPr>
          </a:p>
        </p:txBody>
      </p:sp>
      <p:sp>
        <p:nvSpPr>
          <p:cNvPr id="5" name="タイトル 4">
            <a:extLst>
              <a:ext uri="{FF2B5EF4-FFF2-40B4-BE49-F238E27FC236}">
                <a16:creationId xmlns:a16="http://schemas.microsoft.com/office/drawing/2014/main" id="{73D62221-5021-3447-AC20-21F87C358411}"/>
              </a:ext>
            </a:extLst>
          </p:cNvPr>
          <p:cNvSpPr>
            <a:spLocks noGrp="1"/>
          </p:cNvSpPr>
          <p:nvPr>
            <p:ph type="title"/>
          </p:nvPr>
        </p:nvSpPr>
        <p:spPr/>
        <p:txBody>
          <a:bodyPr/>
          <a:lstStyle/>
          <a:p>
            <a:r>
              <a:rPr lang="ja-JP" altLang="en-US" dirty="0"/>
              <a:t>対象モデル</a:t>
            </a:r>
            <a:endParaRPr kumimoji="1" lang="ja-JP" altLang="en-US" dirty="0"/>
          </a:p>
        </p:txBody>
      </p:sp>
      <p:pic>
        <p:nvPicPr>
          <p:cNvPr id="6" name="図 5">
            <a:extLst>
              <a:ext uri="{FF2B5EF4-FFF2-40B4-BE49-F238E27FC236}">
                <a16:creationId xmlns:a16="http://schemas.microsoft.com/office/drawing/2014/main" id="{59E77F4E-3E5B-BC41-9A37-D098454FFC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7" name="図 6">
            <a:extLst>
              <a:ext uri="{FF2B5EF4-FFF2-40B4-BE49-F238E27FC236}">
                <a16:creationId xmlns:a16="http://schemas.microsoft.com/office/drawing/2014/main" id="{2DA5F482-A7A3-0E4B-B562-476C9D6A27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8" name="図 7">
            <a:extLst>
              <a:ext uri="{FF2B5EF4-FFF2-40B4-BE49-F238E27FC236}">
                <a16:creationId xmlns:a16="http://schemas.microsoft.com/office/drawing/2014/main" id="{EB8CCF8A-755E-B24C-960E-D40B1433A9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9" name="正方形/長方形 8">
            <a:extLst>
              <a:ext uri="{FF2B5EF4-FFF2-40B4-BE49-F238E27FC236}">
                <a16:creationId xmlns:a16="http://schemas.microsoft.com/office/drawing/2014/main" id="{304CB460-67C8-7B4C-904D-8BF567509255}"/>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65FA5EF-C41D-F84C-8B06-76C683D223AA}"/>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1" name="テキスト ボックス 10">
            <a:extLst>
              <a:ext uri="{FF2B5EF4-FFF2-40B4-BE49-F238E27FC236}">
                <a16:creationId xmlns:a16="http://schemas.microsoft.com/office/drawing/2014/main" id="{EB0318A8-CC57-0745-9CB3-A1CC97E88E50}"/>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2" name="下矢印 11">
            <a:extLst>
              <a:ext uri="{FF2B5EF4-FFF2-40B4-BE49-F238E27FC236}">
                <a16:creationId xmlns:a16="http://schemas.microsoft.com/office/drawing/2014/main" id="{F448F495-280E-034E-91B6-A10A33AEC9BD}"/>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EFB04B82-7687-4449-9BAB-35E4D8BC9AC6}"/>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24B6D359-0791-C44F-A56D-150EC55DA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5" name="下矢印 14">
            <a:extLst>
              <a:ext uri="{FF2B5EF4-FFF2-40B4-BE49-F238E27FC236}">
                <a16:creationId xmlns:a16="http://schemas.microsoft.com/office/drawing/2014/main" id="{1B346646-387E-FE42-9A35-6A376195C336}"/>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a:extLst>
              <a:ext uri="{FF2B5EF4-FFF2-40B4-BE49-F238E27FC236}">
                <a16:creationId xmlns:a16="http://schemas.microsoft.com/office/drawing/2014/main" id="{A5784196-E3E2-2741-A963-125A6680005D}"/>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599FDCC6-965D-5241-A5C4-1C0C51E8BE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18" name="下矢印 17">
            <a:extLst>
              <a:ext uri="{FF2B5EF4-FFF2-40B4-BE49-F238E27FC236}">
                <a16:creationId xmlns:a16="http://schemas.microsoft.com/office/drawing/2014/main" id="{00ED75B1-6DA5-454B-8C41-7D270ABE87B2}"/>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98385C01-7D50-3944-A353-A66E96ED1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0" name="下矢印 19">
            <a:extLst>
              <a:ext uri="{FF2B5EF4-FFF2-40B4-BE49-F238E27FC236}">
                <a16:creationId xmlns:a16="http://schemas.microsoft.com/office/drawing/2014/main" id="{A87EC470-CA9B-C74D-AE0D-68D417258EC5}"/>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B9F2D1C-473D-804D-A369-F265009C96A0}"/>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kumimoji="1" lang="en" altLang="ja-JP" sz="1600" dirty="0"/>
              <a:t>(</a:t>
            </a:r>
            <a:r>
              <a:rPr kumimoji="1" lang="ja-JP" altLang="en-US" sz="1600"/>
              <a:t>リソースの配分を決定する</a:t>
            </a:r>
            <a:r>
              <a:rPr kumimoji="1" lang="en" altLang="ja-JP" sz="1600" dirty="0"/>
              <a:t>)</a:t>
            </a:r>
            <a:endParaRPr kumimoji="1" lang="ja-JP" altLang="en-US" sz="1600" dirty="0"/>
          </a:p>
        </p:txBody>
      </p:sp>
      <p:sp>
        <p:nvSpPr>
          <p:cNvPr id="25" name="テキスト ボックス 24">
            <a:extLst>
              <a:ext uri="{FF2B5EF4-FFF2-40B4-BE49-F238E27FC236}">
                <a16:creationId xmlns:a16="http://schemas.microsoft.com/office/drawing/2014/main" id="{57E2B09B-E2A1-374C-89A8-817C4F6AF86A}"/>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6" name="テキスト ボックス 25">
            <a:extLst>
              <a:ext uri="{FF2B5EF4-FFF2-40B4-BE49-F238E27FC236}">
                <a16:creationId xmlns:a16="http://schemas.microsoft.com/office/drawing/2014/main" id="{7FA273FF-B084-D64C-81DD-53867C025FA3}"/>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7" name="角丸四角形 26">
            <a:extLst>
              <a:ext uri="{FF2B5EF4-FFF2-40B4-BE49-F238E27FC236}">
                <a16:creationId xmlns:a16="http://schemas.microsoft.com/office/drawing/2014/main" id="{8F0DE7E9-7AA3-A846-9F1F-29FA385FB084}"/>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6B8006E3-FD73-5F49-8889-2F460B7FFB43}"/>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p>
        </p:txBody>
      </p:sp>
      <p:sp>
        <p:nvSpPr>
          <p:cNvPr id="31" name="テキスト ボックス 30">
            <a:extLst>
              <a:ext uri="{FF2B5EF4-FFF2-40B4-BE49-F238E27FC236}">
                <a16:creationId xmlns:a16="http://schemas.microsoft.com/office/drawing/2014/main" id="{6A0F5DF1-F9D0-5E4B-AB36-8D3404C8CA07}"/>
              </a:ext>
            </a:extLst>
          </p:cNvPr>
          <p:cNvSpPr txBox="1"/>
          <p:nvPr/>
        </p:nvSpPr>
        <p:spPr>
          <a:xfrm>
            <a:off x="1228984" y="4860691"/>
            <a:ext cx="3166946" cy="646331"/>
          </a:xfrm>
          <a:prstGeom prst="rect">
            <a:avLst/>
          </a:prstGeom>
          <a:noFill/>
          <a:ln>
            <a:solidFill>
              <a:schemeClr val="accent2"/>
            </a:solidFill>
          </a:ln>
        </p:spPr>
        <p:txBody>
          <a:bodyPr wrap="square" rtlCol="0">
            <a:spAutoFit/>
          </a:bodyPr>
          <a:lstStyle/>
          <a:p>
            <a:pPr algn="ctr"/>
            <a:r>
              <a:rPr kumimoji="1" lang="ja-JP" altLang="en-US"/>
              <a:t>全てのリソースが揃わないと</a:t>
            </a:r>
            <a:endParaRPr kumimoji="1" lang="en-US" altLang="ja-JP" dirty="0"/>
          </a:p>
          <a:p>
            <a:pPr algn="ctr"/>
            <a:r>
              <a:rPr kumimoji="1" lang="ja-JP" altLang="en-US"/>
              <a:t>生産ができない場合がある</a:t>
            </a:r>
            <a:endParaRPr kumimoji="1" lang="ja-JP" altLang="en-US" dirty="0"/>
          </a:p>
        </p:txBody>
      </p:sp>
      <p:sp>
        <p:nvSpPr>
          <p:cNvPr id="33" name="テキスト ボックス 32">
            <a:extLst>
              <a:ext uri="{FF2B5EF4-FFF2-40B4-BE49-F238E27FC236}">
                <a16:creationId xmlns:a16="http://schemas.microsoft.com/office/drawing/2014/main" id="{EE64D16B-FC20-B949-A8DA-1481D6CC6AA9}"/>
              </a:ext>
            </a:extLst>
          </p:cNvPr>
          <p:cNvSpPr txBox="1"/>
          <p:nvPr/>
        </p:nvSpPr>
        <p:spPr>
          <a:xfrm>
            <a:off x="1463698" y="5628757"/>
            <a:ext cx="7475273" cy="1015663"/>
          </a:xfrm>
          <a:prstGeom prst="rect">
            <a:avLst/>
          </a:prstGeom>
          <a:noFill/>
        </p:spPr>
        <p:txBody>
          <a:bodyPr wrap="square" rtlCol="0">
            <a:spAutoFit/>
          </a:bodyPr>
          <a:lstStyle/>
          <a:p>
            <a:pPr marL="285750" indent="-285750">
              <a:buFont typeface="Arial" panose="020B0604020202020204" pitchFamily="34" charset="0"/>
              <a:buChar char="•"/>
            </a:pPr>
            <a:r>
              <a:rPr lang="ja-JP" altLang="en-US" sz="2000"/>
              <a:t>財の組合せに対して入札できる</a:t>
            </a:r>
            <a:endParaRPr lang="en-US" altLang="ja-JP" dirty="0"/>
          </a:p>
          <a:p>
            <a:pPr marL="285750" indent="-285750">
              <a:buFont typeface="Arial" panose="020B0604020202020204" pitchFamily="34" charset="0"/>
              <a:buChar char="•"/>
            </a:pPr>
            <a:r>
              <a:rPr lang="ja-JP" altLang="en-US" sz="2000">
                <a:solidFill>
                  <a:schemeClr val="accent2"/>
                </a:solidFill>
              </a:rPr>
              <a:t>配分を決める勝者決定問題が組合せ最適化問題</a:t>
            </a:r>
            <a:endParaRPr lang="en-US" altLang="ja-JP" sz="2000" dirty="0">
              <a:solidFill>
                <a:schemeClr val="accent2"/>
              </a:solidFill>
            </a:endParaRPr>
          </a:p>
          <a:p>
            <a:r>
              <a:rPr lang="en-US" altLang="ja-JP" sz="2000" dirty="0">
                <a:solidFill>
                  <a:schemeClr val="accent2"/>
                </a:solidFill>
              </a:rPr>
              <a:t>    </a:t>
            </a:r>
            <a:r>
              <a:rPr lang="ja-JP" altLang="en-US" sz="2000">
                <a:solidFill>
                  <a:schemeClr val="accent2"/>
                </a:solidFill>
              </a:rPr>
              <a:t>として定式化される</a:t>
            </a:r>
            <a:endParaRPr lang="en-US" altLang="ja-JP" sz="2000" dirty="0">
              <a:solidFill>
                <a:schemeClr val="accent2"/>
              </a:solidFill>
            </a:endParaRPr>
          </a:p>
        </p:txBody>
      </p:sp>
      <p:sp>
        <p:nvSpPr>
          <p:cNvPr id="35" name="正方形/長方形 34">
            <a:extLst>
              <a:ext uri="{FF2B5EF4-FFF2-40B4-BE49-F238E27FC236}">
                <a16:creationId xmlns:a16="http://schemas.microsoft.com/office/drawing/2014/main" id="{3B59F7B7-44D7-3F4B-99A2-22E33AEA3585}"/>
              </a:ext>
            </a:extLst>
          </p:cNvPr>
          <p:cNvSpPr/>
          <p:nvPr/>
        </p:nvSpPr>
        <p:spPr>
          <a:xfrm>
            <a:off x="4826865" y="4937745"/>
            <a:ext cx="2492990" cy="400110"/>
          </a:xfrm>
          <a:prstGeom prst="rect">
            <a:avLst/>
          </a:prstGeom>
          <a:ln>
            <a:solidFill>
              <a:schemeClr val="accent2"/>
            </a:solidFill>
          </a:ln>
        </p:spPr>
        <p:txBody>
          <a:bodyPr wrap="none">
            <a:spAutoFit/>
          </a:bodyPr>
          <a:lstStyle/>
          <a:p>
            <a:r>
              <a:rPr lang="ja-JP" altLang="en-US" sz="2000">
                <a:solidFill>
                  <a:schemeClr val="accent2"/>
                </a:solidFill>
              </a:rPr>
              <a:t>組合せオークション</a:t>
            </a:r>
            <a:endParaRPr lang="ja-JP" altLang="en-US" sz="2000"/>
          </a:p>
        </p:txBody>
      </p:sp>
      <p:sp>
        <p:nvSpPr>
          <p:cNvPr id="36" name="テキスト ボックス 35">
            <a:extLst>
              <a:ext uri="{FF2B5EF4-FFF2-40B4-BE49-F238E27FC236}">
                <a16:creationId xmlns:a16="http://schemas.microsoft.com/office/drawing/2014/main" id="{5FE6D09B-7E90-5841-BB2D-0DB6E0691132}"/>
              </a:ext>
            </a:extLst>
          </p:cNvPr>
          <p:cNvSpPr txBox="1"/>
          <p:nvPr/>
        </p:nvSpPr>
        <p:spPr>
          <a:xfrm>
            <a:off x="1038511" y="4341399"/>
            <a:ext cx="18004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a:solidFill>
                  <a:schemeClr val="accent2"/>
                </a:solidFill>
              </a:rPr>
              <a:t>リソース要求側</a:t>
            </a:r>
            <a:endParaRPr kumimoji="1" lang="ja-JP" altLang="en-US" dirty="0">
              <a:solidFill>
                <a:schemeClr val="accent2"/>
              </a:solidFill>
            </a:endParaRPr>
          </a:p>
        </p:txBody>
      </p:sp>
      <p:sp>
        <p:nvSpPr>
          <p:cNvPr id="37" name="右矢印 36">
            <a:extLst>
              <a:ext uri="{FF2B5EF4-FFF2-40B4-BE49-F238E27FC236}">
                <a16:creationId xmlns:a16="http://schemas.microsoft.com/office/drawing/2014/main" id="{C9F3B244-2ABC-6D4C-BB32-5725B0D3B722}"/>
              </a:ext>
            </a:extLst>
          </p:cNvPr>
          <p:cNvSpPr/>
          <p:nvPr/>
        </p:nvSpPr>
        <p:spPr>
          <a:xfrm>
            <a:off x="4349930" y="4982426"/>
            <a:ext cx="468352" cy="2331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accent2"/>
              </a:solidFill>
            </a:endParaRPr>
          </a:p>
        </p:txBody>
      </p:sp>
    </p:spTree>
    <p:extLst>
      <p:ext uri="{BB962C8B-B14F-4D97-AF65-F5344CB8AC3E}">
        <p14:creationId xmlns:p14="http://schemas.microsoft.com/office/powerpoint/2010/main" val="819727790"/>
      </p:ext>
    </p:extLst>
  </p:cSld>
  <p:clrMapOvr>
    <a:masterClrMapping/>
  </p:clrMapOvr>
  <mc:AlternateContent xmlns:mc="http://schemas.openxmlformats.org/markup-compatibility/2006" xmlns:p14="http://schemas.microsoft.com/office/powerpoint/2010/main">
    <mc:Choice Requires="p14">
      <p:transition spd="slow" p14:dur="2000" advTm="19032"/>
    </mc:Choice>
    <mc:Fallback xmlns="">
      <p:transition spd="slow" advTm="190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4FD2AC66-84B9-C74E-A73E-1B2022F4FFE3}"/>
              </a:ext>
            </a:extLst>
          </p:cNvPr>
          <p:cNvSpPr>
            <a:spLocks noGrp="1"/>
          </p:cNvSpPr>
          <p:nvPr>
            <p:ph type="body" sz="quarter" idx="13"/>
          </p:nvPr>
        </p:nvSpPr>
        <p:spPr>
          <a:xfrm>
            <a:off x="992458" y="1036195"/>
            <a:ext cx="8216856" cy="2376260"/>
          </a:xfrm>
        </p:spPr>
        <p:txBody>
          <a:bodyPr>
            <a:normAutofit/>
          </a:bodyPr>
          <a:lstStyle/>
          <a:p>
            <a:r>
              <a:rPr lang="ja-JP" altLang="en-US" sz="2400">
                <a:solidFill>
                  <a:schemeClr val="tx1"/>
                </a:solidFill>
              </a:rPr>
              <a:t>決定</a:t>
            </a:r>
            <a:r>
              <a:rPr lang="ja-JP" altLang="en-US" sz="2400" dirty="0">
                <a:solidFill>
                  <a:schemeClr val="tx1"/>
                </a:solidFill>
              </a:rPr>
              <a:t>すべきこと</a:t>
            </a:r>
            <a:endParaRPr lang="en-US" altLang="ja-JP" sz="2400" dirty="0">
              <a:solidFill>
                <a:schemeClr val="tx1"/>
              </a:solidFill>
            </a:endParaRPr>
          </a:p>
          <a:p>
            <a:pPr lvl="1"/>
            <a:r>
              <a:rPr lang="ja-JP" altLang="en-US" dirty="0">
                <a:solidFill>
                  <a:schemeClr val="tx1"/>
                </a:solidFill>
              </a:rPr>
              <a:t>提供リソースと要求リソースの配分</a:t>
            </a:r>
            <a:endParaRPr lang="en-US" altLang="ja-JP" dirty="0">
              <a:solidFill>
                <a:schemeClr val="tx1"/>
              </a:solidFill>
            </a:endParaRPr>
          </a:p>
          <a:p>
            <a:pPr lvl="1"/>
            <a:r>
              <a:rPr lang="ja-JP" altLang="en-US">
                <a:solidFill>
                  <a:schemeClr val="tx1"/>
                </a:solidFill>
              </a:rPr>
              <a:t>取引価格</a:t>
            </a:r>
            <a:endParaRPr lang="en-US" altLang="ja-JP" dirty="0">
              <a:solidFill>
                <a:schemeClr val="tx1"/>
              </a:solidFill>
            </a:endParaRPr>
          </a:p>
          <a:p>
            <a:r>
              <a:rPr lang="ja-JP" altLang="en-US" sz="2400">
                <a:solidFill>
                  <a:schemeClr val="tx1"/>
                </a:solidFill>
              </a:rPr>
              <a:t>考慮すべき</a:t>
            </a:r>
            <a:endParaRPr lang="en-US" altLang="ja-JP" sz="2400" dirty="0">
              <a:solidFill>
                <a:schemeClr val="tx1"/>
              </a:solidFill>
            </a:endParaRPr>
          </a:p>
          <a:p>
            <a:pPr lvl="1"/>
            <a:r>
              <a:rPr lang="ja-JP" altLang="en-US">
                <a:solidFill>
                  <a:schemeClr val="tx1"/>
                </a:solidFill>
              </a:rPr>
              <a:t>クラウドソースドマニュファクチャリングに参加する</a:t>
            </a:r>
            <a:br>
              <a:rPr lang="en-US" altLang="ja-JP" dirty="0">
                <a:solidFill>
                  <a:schemeClr val="tx1"/>
                </a:solidFill>
              </a:rPr>
            </a:br>
            <a:r>
              <a:rPr lang="ja-JP" altLang="en-US">
                <a:solidFill>
                  <a:schemeClr val="tx1"/>
                </a:solidFill>
              </a:rPr>
              <a:t>各企業は独立した企業</a:t>
            </a:r>
            <a:endParaRPr lang="en-US" altLang="ja-JP" sz="2400" dirty="0">
              <a:solidFill>
                <a:schemeClr val="tx1"/>
              </a:solidFill>
            </a:endParaRPr>
          </a:p>
        </p:txBody>
      </p:sp>
      <p:sp>
        <p:nvSpPr>
          <p:cNvPr id="2" name="フッター プレースホルダー 1">
            <a:extLst>
              <a:ext uri="{FF2B5EF4-FFF2-40B4-BE49-F238E27FC236}">
                <a16:creationId xmlns:a16="http://schemas.microsoft.com/office/drawing/2014/main" id="{E930AFE2-1142-254C-AF78-835729F0E94C}"/>
              </a:ext>
            </a:extLst>
          </p:cNvPr>
          <p:cNvSpPr>
            <a:spLocks noGrp="1"/>
          </p:cNvSpPr>
          <p:nvPr>
            <p:ph type="ftr" sz="quarter" idx="16"/>
          </p:nvPr>
        </p:nvSpPr>
        <p:spPr/>
        <p:txBody>
          <a:bodyPr/>
          <a:lstStyle/>
          <a:p>
            <a:r>
              <a:rPr lang="en-US" altLang="ja-JP" dirty="0"/>
              <a:t>[6]</a:t>
            </a:r>
            <a:r>
              <a:rPr lang="ja-JP" altLang="en-US"/>
              <a:t>川越敏司．マーケットデザイン オークションとマッチングの経済学．講談社</a:t>
            </a:r>
            <a:r>
              <a:rPr lang="en-US" altLang="ja-JP" dirty="0"/>
              <a:t>, 2015</a:t>
            </a:r>
          </a:p>
          <a:p>
            <a:r>
              <a:rPr lang="en-US" altLang="ja-JP" dirty="0"/>
              <a:t>[7]</a:t>
            </a:r>
            <a:r>
              <a:rPr lang="ja-JP" altLang="en-US"/>
              <a:t>原田佳明</a:t>
            </a:r>
            <a:r>
              <a:rPr lang="en-US" altLang="ja-JP" dirty="0"/>
              <a:t>,</a:t>
            </a:r>
            <a:r>
              <a:rPr lang="ja-JP" altLang="en-US"/>
              <a:t>クラウドソースドマニュファクチャリング環境下におけるオークションに基づくリソース配分手法の提案</a:t>
            </a:r>
            <a:r>
              <a:rPr lang="en-US" altLang="ja-JP" dirty="0"/>
              <a:t>,</a:t>
            </a:r>
            <a:r>
              <a:rPr lang="ja-JP" altLang="en-US"/>
              <a:t>システム制御情報学会研究発表講演会講演論文集 </a:t>
            </a:r>
            <a:r>
              <a:rPr lang="en-US" altLang="ja-JP" dirty="0"/>
              <a:t>63, 912-916, 2019-05-22</a:t>
            </a:r>
            <a:endParaRPr lang="ja-JP" altLang="en-US"/>
          </a:p>
        </p:txBody>
      </p:sp>
      <p:sp>
        <p:nvSpPr>
          <p:cNvPr id="3" name="スライド番号プレースホルダー 2">
            <a:extLst>
              <a:ext uri="{FF2B5EF4-FFF2-40B4-BE49-F238E27FC236}">
                <a16:creationId xmlns:a16="http://schemas.microsoft.com/office/drawing/2014/main" id="{708A3156-4F39-8E46-9B3D-5EAFC0746254}"/>
              </a:ext>
            </a:extLst>
          </p:cNvPr>
          <p:cNvSpPr>
            <a:spLocks noGrp="1"/>
          </p:cNvSpPr>
          <p:nvPr>
            <p:ph type="sldNum" sz="quarter" idx="17"/>
          </p:nvPr>
        </p:nvSpPr>
        <p:spPr/>
        <p:txBody>
          <a:bodyPr/>
          <a:lstStyle/>
          <a:p>
            <a:fld id="{5D29B136-363A-44F2-87B3-E68585EE69B2}" type="slidenum">
              <a:rPr lang="ja-JP" altLang="en-US" smtClean="0">
                <a:solidFill>
                  <a:srgbClr val="505050"/>
                </a:solidFill>
              </a:rPr>
              <a:pPr/>
              <a:t>7</a:t>
            </a:fld>
            <a:endParaRPr lang="ja-JP" altLang="en-US" dirty="0">
              <a:solidFill>
                <a:srgbClr val="505050"/>
              </a:solidFill>
            </a:endParaRPr>
          </a:p>
        </p:txBody>
      </p:sp>
      <p:sp>
        <p:nvSpPr>
          <p:cNvPr id="5" name="タイトル 4">
            <a:extLst>
              <a:ext uri="{FF2B5EF4-FFF2-40B4-BE49-F238E27FC236}">
                <a16:creationId xmlns:a16="http://schemas.microsoft.com/office/drawing/2014/main" id="{D9C44FDA-7D5E-8F41-90AD-B3B20FF85451}"/>
              </a:ext>
            </a:extLst>
          </p:cNvPr>
          <p:cNvSpPr>
            <a:spLocks noGrp="1"/>
          </p:cNvSpPr>
          <p:nvPr>
            <p:ph type="title"/>
          </p:nvPr>
        </p:nvSpPr>
        <p:spPr/>
        <p:txBody>
          <a:bodyPr>
            <a:noAutofit/>
          </a:bodyPr>
          <a:lstStyle/>
          <a:p>
            <a:r>
              <a:rPr lang="ja-JP" altLang="en-US" sz="2400"/>
              <a:t>本発表の狙い</a:t>
            </a:r>
            <a:endParaRPr kumimoji="1" lang="ja-JP" altLang="en-US" sz="2400" dirty="0"/>
          </a:p>
        </p:txBody>
      </p:sp>
      <p:sp>
        <p:nvSpPr>
          <p:cNvPr id="13" name="テキスト プレースホルダー 12">
            <a:extLst>
              <a:ext uri="{FF2B5EF4-FFF2-40B4-BE49-F238E27FC236}">
                <a16:creationId xmlns:a16="http://schemas.microsoft.com/office/drawing/2014/main" id="{DEF1EB3C-3612-3D42-ADDB-ACFED3C5B8C2}"/>
              </a:ext>
            </a:extLst>
          </p:cNvPr>
          <p:cNvSpPr>
            <a:spLocks noGrp="1"/>
          </p:cNvSpPr>
          <p:nvPr>
            <p:ph type="body" sz="quarter" idx="18"/>
          </p:nvPr>
        </p:nvSpPr>
        <p:spPr>
          <a:xfrm>
            <a:off x="992458" y="3199595"/>
            <a:ext cx="8145497" cy="1275306"/>
          </a:xfrm>
        </p:spPr>
        <p:txBody>
          <a:bodyPr>
            <a:normAutofit/>
          </a:bodyPr>
          <a:lstStyle/>
          <a:p>
            <a:r>
              <a:rPr lang="ja-JP" altLang="en-US" dirty="0">
                <a:solidFill>
                  <a:schemeClr val="tx1"/>
                </a:solidFill>
              </a:rPr>
              <a:t>分散された意思決定下において，財の割当てと取引価格を決めることの</a:t>
            </a:r>
            <a:r>
              <a:rPr lang="ja-JP" altLang="en-US">
                <a:solidFill>
                  <a:schemeClr val="tx1"/>
                </a:solidFill>
              </a:rPr>
              <a:t>できるオークション</a:t>
            </a:r>
            <a:r>
              <a:rPr lang="en-US" altLang="ja-JP" dirty="0">
                <a:solidFill>
                  <a:schemeClr val="tx1"/>
                </a:solidFill>
              </a:rPr>
              <a:t>[6]</a:t>
            </a:r>
            <a:r>
              <a:rPr lang="ja-JP" altLang="en-US">
                <a:solidFill>
                  <a:schemeClr val="tx1"/>
                </a:solidFill>
              </a:rPr>
              <a:t>に着目し，買い手と売手の双方が入札を行う組合せダブルオークションに基づくリソース配分手法の提案を行った</a:t>
            </a:r>
            <a:r>
              <a:rPr lang="en-US" altLang="ja-JP" dirty="0">
                <a:solidFill>
                  <a:schemeClr val="tx1"/>
                </a:solidFill>
              </a:rPr>
              <a:t>[7]</a:t>
            </a:r>
          </a:p>
        </p:txBody>
      </p:sp>
      <p:sp>
        <p:nvSpPr>
          <p:cNvPr id="14" name="下矢印 13">
            <a:extLst>
              <a:ext uri="{FF2B5EF4-FFF2-40B4-BE49-F238E27FC236}">
                <a16:creationId xmlns:a16="http://schemas.microsoft.com/office/drawing/2014/main" id="{E8F41AEF-3BBE-204E-8B37-6C5D20AAD51B}"/>
              </a:ext>
            </a:extLst>
          </p:cNvPr>
          <p:cNvSpPr/>
          <p:nvPr/>
        </p:nvSpPr>
        <p:spPr>
          <a:xfrm>
            <a:off x="4262657" y="2834903"/>
            <a:ext cx="502685" cy="35683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66632DF-93E2-2A4F-A0EF-2C86D841CCED}"/>
              </a:ext>
            </a:extLst>
          </p:cNvPr>
          <p:cNvSpPr txBox="1"/>
          <p:nvPr/>
        </p:nvSpPr>
        <p:spPr>
          <a:xfrm>
            <a:off x="1082367" y="4351959"/>
            <a:ext cx="7159332" cy="646331"/>
          </a:xfrm>
          <a:prstGeom prst="rect">
            <a:avLst/>
          </a:prstGeom>
          <a:noFill/>
          <a:ln w="19050">
            <a:solidFill>
              <a:schemeClr val="accent2"/>
            </a:solidFill>
          </a:ln>
        </p:spPr>
        <p:txBody>
          <a:bodyPr wrap="none" rtlCol="0">
            <a:spAutoFit/>
          </a:bodyPr>
          <a:lstStyle/>
          <a:p>
            <a:pPr algn="ctr"/>
            <a:r>
              <a:rPr kumimoji="1" lang="ja-JP" altLang="en-US"/>
              <a:t>しかし文献</a:t>
            </a:r>
            <a:r>
              <a:rPr kumimoji="1" lang="en-US" altLang="ja-JP" dirty="0"/>
              <a:t>[7]</a:t>
            </a:r>
            <a:r>
              <a:rPr lang="ja-JP" altLang="en-US"/>
              <a:t>で提案した</a:t>
            </a:r>
            <a:r>
              <a:rPr kumimoji="1" lang="ja-JP" altLang="en-US"/>
              <a:t>手法はオークションで満たすべきとされる</a:t>
            </a:r>
            <a:br>
              <a:rPr kumimoji="1" lang="en-US" altLang="ja-JP" dirty="0"/>
            </a:br>
            <a:r>
              <a:rPr kumimoji="1" lang="ja-JP" altLang="en-US"/>
              <a:t>耐戦略性を満たすことができない</a:t>
            </a:r>
          </a:p>
        </p:txBody>
      </p:sp>
      <p:sp>
        <p:nvSpPr>
          <p:cNvPr id="9" name="テキスト ボックス 8">
            <a:extLst>
              <a:ext uri="{FF2B5EF4-FFF2-40B4-BE49-F238E27FC236}">
                <a16:creationId xmlns:a16="http://schemas.microsoft.com/office/drawing/2014/main" id="{186F35FB-F685-0843-BBBF-F56AA8321E32}"/>
              </a:ext>
            </a:extLst>
          </p:cNvPr>
          <p:cNvSpPr txBox="1"/>
          <p:nvPr/>
        </p:nvSpPr>
        <p:spPr>
          <a:xfrm>
            <a:off x="1631041" y="5414104"/>
            <a:ext cx="6417141" cy="646331"/>
          </a:xfrm>
          <a:prstGeom prst="rect">
            <a:avLst/>
          </a:prstGeom>
          <a:noFill/>
          <a:ln w="19050">
            <a:solidFill>
              <a:schemeClr val="accent2"/>
            </a:solidFill>
          </a:ln>
        </p:spPr>
        <p:txBody>
          <a:bodyPr wrap="none" rtlCol="0">
            <a:spAutoFit/>
          </a:bodyPr>
          <a:lstStyle/>
          <a:p>
            <a:pPr algn="ctr"/>
            <a:r>
              <a:rPr lang="ja-JP" altLang="en-US"/>
              <a:t>本発表では耐戦略性を考慮した組合せダブルオークションに</a:t>
            </a:r>
            <a:br>
              <a:rPr lang="en-US" altLang="ja-JP" dirty="0"/>
            </a:br>
            <a:r>
              <a:rPr lang="ja-JP" altLang="en-US"/>
              <a:t>基づく手法の提案を行う</a:t>
            </a:r>
            <a:endParaRPr kumimoji="1" lang="ja-JP" altLang="en-US"/>
          </a:p>
        </p:txBody>
      </p:sp>
      <p:sp>
        <p:nvSpPr>
          <p:cNvPr id="10" name="下矢印 9">
            <a:extLst>
              <a:ext uri="{FF2B5EF4-FFF2-40B4-BE49-F238E27FC236}">
                <a16:creationId xmlns:a16="http://schemas.microsoft.com/office/drawing/2014/main" id="{6ED3D73D-51EA-4D4B-8299-063A1DB5BB24}"/>
              </a:ext>
            </a:extLst>
          </p:cNvPr>
          <p:cNvSpPr/>
          <p:nvPr/>
        </p:nvSpPr>
        <p:spPr>
          <a:xfrm>
            <a:off x="4209874" y="5028906"/>
            <a:ext cx="608249" cy="390586"/>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4873796"/>
      </p:ext>
    </p:extLst>
  </p:cSld>
  <p:clrMapOvr>
    <a:masterClrMapping/>
  </p:clrMapOvr>
  <mc:AlternateContent xmlns:mc="http://schemas.openxmlformats.org/markup-compatibility/2006" xmlns:p14="http://schemas.microsoft.com/office/powerpoint/2010/main">
    <mc:Choice Requires="p14">
      <p:transition spd="slow" p14:dur="2000" advTm="52575"/>
    </mc:Choice>
    <mc:Fallback xmlns="">
      <p:transition spd="slow" advTm="525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DB3712C-9B0A-7444-970C-9AB161D12981}"/>
              </a:ext>
            </a:extLst>
          </p:cNvPr>
          <p:cNvSpPr>
            <a:spLocks noGrp="1"/>
          </p:cNvSpPr>
          <p:nvPr>
            <p:ph type="ftr" sz="quarter" idx="14"/>
          </p:nvPr>
        </p:nvSpPr>
        <p:spPr/>
        <p:txBody>
          <a:bodyPr/>
          <a:lstStyle/>
          <a:p>
            <a:r>
              <a:rPr lang="en-US" altLang="ja-JP" dirty="0"/>
              <a:t>[8]</a:t>
            </a:r>
            <a:r>
              <a:rPr lang="ja-JP" altLang="en-US"/>
              <a:t>横尾真．オークション理論の基礎．東京電気大学出版</a:t>
            </a:r>
            <a:r>
              <a:rPr lang="en-US" altLang="ja-JP" dirty="0"/>
              <a:t>, 2006</a:t>
            </a:r>
          </a:p>
        </p:txBody>
      </p:sp>
      <p:sp>
        <p:nvSpPr>
          <p:cNvPr id="6" name="スライド番号プレースホルダー 5">
            <a:extLst>
              <a:ext uri="{FF2B5EF4-FFF2-40B4-BE49-F238E27FC236}">
                <a16:creationId xmlns:a16="http://schemas.microsoft.com/office/drawing/2014/main" id="{C0058CEF-FA3A-CF40-8BFD-253CE2D70708}"/>
              </a:ext>
            </a:extLst>
          </p:cNvPr>
          <p:cNvSpPr>
            <a:spLocks noGrp="1"/>
          </p:cNvSpPr>
          <p:nvPr>
            <p:ph type="sldNum" sz="quarter" idx="15"/>
          </p:nvPr>
        </p:nvSpPr>
        <p:spPr/>
        <p:txBody>
          <a:bodyPr/>
          <a:lstStyle/>
          <a:p>
            <a:fld id="{08FC5268-0E06-784C-B5A0-7DE08B3865E8}" type="slidenum">
              <a:rPr kumimoji="1" lang="ja-JP" altLang="en-US" smtClean="0"/>
              <a:t>8</a:t>
            </a:fld>
            <a:endParaRPr kumimoji="1" lang="ja-JP" altLang="en-US"/>
          </a:p>
        </p:txBody>
      </p:sp>
      <p:sp>
        <p:nvSpPr>
          <p:cNvPr id="4" name="テキスト プレースホルダー 3">
            <a:extLst>
              <a:ext uri="{FF2B5EF4-FFF2-40B4-BE49-F238E27FC236}">
                <a16:creationId xmlns:a16="http://schemas.microsoft.com/office/drawing/2014/main" id="{249F7185-995F-8D45-8740-19EA994B60DE}"/>
              </a:ext>
            </a:extLst>
          </p:cNvPr>
          <p:cNvSpPr>
            <a:spLocks noGrp="1"/>
          </p:cNvSpPr>
          <p:nvPr>
            <p:ph type="body" sz="quarter" idx="13"/>
          </p:nvPr>
        </p:nvSpPr>
        <p:spPr>
          <a:xfrm>
            <a:off x="628649" y="1347350"/>
            <a:ext cx="8515349" cy="4241256"/>
          </a:xfrm>
        </p:spPr>
        <p:txBody>
          <a:bodyPr>
            <a:normAutofit/>
          </a:bodyPr>
          <a:lstStyle/>
          <a:p>
            <a:r>
              <a:rPr lang="ja-JP" altLang="en-US"/>
              <a:t>個人合理性</a:t>
            </a:r>
            <a:endParaRPr lang="en-US" altLang="ja-JP" dirty="0"/>
          </a:p>
          <a:p>
            <a:pPr lvl="1"/>
            <a:r>
              <a:rPr lang="ja-JP" altLang="en-US" sz="1800"/>
              <a:t>オークションに参加して損する人がいない</a:t>
            </a:r>
            <a:endParaRPr lang="en-US" altLang="ja-JP" sz="1800" dirty="0"/>
          </a:p>
          <a:p>
            <a:pPr lvl="1"/>
            <a:r>
              <a:rPr lang="ja-JP" altLang="en-US" sz="1800"/>
              <a:t>参加者：買い手</a:t>
            </a:r>
            <a:r>
              <a:rPr lang="en-US" altLang="ja-JP" sz="1800" dirty="0"/>
              <a:t>(</a:t>
            </a:r>
            <a:r>
              <a:rPr lang="ja-JP" altLang="en-US" sz="1800"/>
              <a:t>リソース提供側</a:t>
            </a:r>
            <a:r>
              <a:rPr lang="en-US" altLang="ja-JP" sz="1800" dirty="0"/>
              <a:t>)</a:t>
            </a:r>
            <a:r>
              <a:rPr lang="ja-JP" altLang="en-US" sz="1800"/>
              <a:t>，売手</a:t>
            </a:r>
            <a:r>
              <a:rPr lang="en-US" altLang="ja-JP" sz="1800" dirty="0"/>
              <a:t>(</a:t>
            </a:r>
            <a:r>
              <a:rPr lang="ja-JP" altLang="en-US" sz="1800"/>
              <a:t>リソース要求側</a:t>
            </a:r>
            <a:r>
              <a:rPr lang="en-US" altLang="ja-JP" sz="1800" dirty="0"/>
              <a:t>)</a:t>
            </a:r>
            <a:r>
              <a:rPr lang="ja-JP" altLang="en-US" sz="1800"/>
              <a:t>，</a:t>
            </a:r>
            <a:br>
              <a:rPr lang="en-US" altLang="ja-JP" sz="1800" dirty="0"/>
            </a:br>
            <a:r>
              <a:rPr lang="en-US" altLang="ja-JP" sz="1800" dirty="0"/>
              <a:t>		      </a:t>
            </a:r>
            <a:r>
              <a:rPr lang="ja-JP" altLang="en-US" sz="1800"/>
              <a:t>オークション主催者（配分と価格を決める）</a:t>
            </a:r>
            <a:endParaRPr lang="en-US" altLang="ja-JP" dirty="0"/>
          </a:p>
          <a:p>
            <a:r>
              <a:rPr lang="ja-JP" altLang="en-US"/>
              <a:t>パレート効率性</a:t>
            </a:r>
            <a:endParaRPr lang="en-US" altLang="ja-JP" dirty="0"/>
          </a:p>
          <a:p>
            <a:pPr lvl="1"/>
            <a:r>
              <a:rPr lang="ja-JP" altLang="en-US" sz="1800"/>
              <a:t>誰かの効用を犠牲にしなければ他の誰かの効用を高めることが</a:t>
            </a:r>
            <a:br>
              <a:rPr lang="en-US" altLang="ja-JP" sz="1800" dirty="0"/>
            </a:br>
            <a:r>
              <a:rPr lang="ja-JP" altLang="en-US" sz="1800"/>
              <a:t>できない状態</a:t>
            </a:r>
            <a:endParaRPr lang="en-US" altLang="ja-JP" sz="1800" dirty="0"/>
          </a:p>
          <a:p>
            <a:pPr lvl="1"/>
            <a:r>
              <a:rPr lang="ja-JP" altLang="en-US" sz="1800"/>
              <a:t>本研究においては総利益が最大化されている状態</a:t>
            </a:r>
            <a:endParaRPr lang="en-US" altLang="ja-JP" dirty="0"/>
          </a:p>
          <a:p>
            <a:r>
              <a:rPr lang="ja-JP" altLang="en-US"/>
              <a:t>耐戦略性</a:t>
            </a:r>
            <a:endParaRPr lang="en-US" altLang="ja-JP" dirty="0"/>
          </a:p>
          <a:p>
            <a:pPr lvl="1"/>
            <a:r>
              <a:rPr lang="ja-JP" altLang="en-US" sz="1800"/>
              <a:t>正直に評価値を申告することが支配戦略</a:t>
            </a:r>
          </a:p>
          <a:p>
            <a:endParaRPr kumimoji="1" lang="ja-JP" altLang="en-US"/>
          </a:p>
        </p:txBody>
      </p:sp>
      <p:sp>
        <p:nvSpPr>
          <p:cNvPr id="3" name="タイトル 2">
            <a:extLst>
              <a:ext uri="{FF2B5EF4-FFF2-40B4-BE49-F238E27FC236}">
                <a16:creationId xmlns:a16="http://schemas.microsoft.com/office/drawing/2014/main" id="{0D96060D-C341-C24E-80F7-0E99CD2A0539}"/>
              </a:ext>
            </a:extLst>
          </p:cNvPr>
          <p:cNvSpPr>
            <a:spLocks noGrp="1"/>
          </p:cNvSpPr>
          <p:nvPr>
            <p:ph type="title"/>
          </p:nvPr>
        </p:nvSpPr>
        <p:spPr/>
        <p:txBody>
          <a:bodyPr/>
          <a:lstStyle/>
          <a:p>
            <a:r>
              <a:rPr lang="ja-JP" altLang="en-US"/>
              <a:t>オークションが満たすべき性質 </a:t>
            </a:r>
            <a:r>
              <a:rPr lang="en-US" altLang="ja-JP" dirty="0"/>
              <a:t>[8]</a:t>
            </a:r>
            <a:endParaRPr kumimoji="1" lang="ja-JP" altLang="en-US"/>
          </a:p>
        </p:txBody>
      </p:sp>
      <p:sp>
        <p:nvSpPr>
          <p:cNvPr id="8" name="テキスト ボックス 7">
            <a:extLst>
              <a:ext uri="{FF2B5EF4-FFF2-40B4-BE49-F238E27FC236}">
                <a16:creationId xmlns:a16="http://schemas.microsoft.com/office/drawing/2014/main" id="{B5D64990-06F3-FC40-8911-6C0FE34870D2}"/>
              </a:ext>
            </a:extLst>
          </p:cNvPr>
          <p:cNvSpPr txBox="1"/>
          <p:nvPr/>
        </p:nvSpPr>
        <p:spPr>
          <a:xfrm>
            <a:off x="1374294" y="4835642"/>
            <a:ext cx="6468437" cy="923330"/>
          </a:xfrm>
          <a:prstGeom prst="rect">
            <a:avLst/>
          </a:prstGeom>
          <a:noFill/>
          <a:ln w="19050">
            <a:solidFill>
              <a:schemeClr val="accent2"/>
            </a:solidFill>
          </a:ln>
        </p:spPr>
        <p:txBody>
          <a:bodyPr wrap="square" rtlCol="0">
            <a:spAutoFit/>
          </a:bodyPr>
          <a:lstStyle/>
          <a:p>
            <a:pPr algn="ctr"/>
            <a:r>
              <a:rPr kumimoji="1" lang="ja-JP" altLang="en-US"/>
              <a:t>文献</a:t>
            </a:r>
            <a:r>
              <a:rPr kumimoji="1" lang="en-US" altLang="ja-JP" dirty="0"/>
              <a:t>[7]</a:t>
            </a:r>
            <a:r>
              <a:rPr kumimoji="1" lang="ja-JP" altLang="en-US"/>
              <a:t>において提案した手法は，</a:t>
            </a:r>
            <a:endParaRPr kumimoji="1" lang="en-US" altLang="ja-JP" dirty="0"/>
          </a:p>
          <a:p>
            <a:pPr algn="ctr"/>
            <a:r>
              <a:rPr kumimoji="1" lang="ja-JP" altLang="en-US"/>
              <a:t>個人合理性，パレート効率性を満たすことはできるが</a:t>
            </a:r>
            <a:endParaRPr kumimoji="1" lang="en-US" altLang="ja-JP" dirty="0"/>
          </a:p>
          <a:p>
            <a:pPr algn="ctr"/>
            <a:r>
              <a:rPr kumimoji="1" lang="ja-JP" altLang="en-US">
                <a:solidFill>
                  <a:schemeClr val="accent2"/>
                </a:solidFill>
              </a:rPr>
              <a:t>耐戦略性</a:t>
            </a:r>
            <a:r>
              <a:rPr kumimoji="1" lang="ja-JP" altLang="en-US"/>
              <a:t>を満たすことができない</a:t>
            </a:r>
          </a:p>
        </p:txBody>
      </p:sp>
      <p:sp>
        <p:nvSpPr>
          <p:cNvPr id="9" name="テキスト ボックス 8">
            <a:extLst>
              <a:ext uri="{FF2B5EF4-FFF2-40B4-BE49-F238E27FC236}">
                <a16:creationId xmlns:a16="http://schemas.microsoft.com/office/drawing/2014/main" id="{B1EA3477-1975-D845-BA72-C55080246337}"/>
              </a:ext>
            </a:extLst>
          </p:cNvPr>
          <p:cNvSpPr txBox="1"/>
          <p:nvPr/>
        </p:nvSpPr>
        <p:spPr>
          <a:xfrm>
            <a:off x="2200735" y="5908374"/>
            <a:ext cx="3185487" cy="369332"/>
          </a:xfrm>
          <a:prstGeom prst="rect">
            <a:avLst/>
          </a:prstGeom>
          <a:noFill/>
          <a:ln w="19050">
            <a:solidFill>
              <a:schemeClr val="accent2"/>
            </a:solidFill>
          </a:ln>
        </p:spPr>
        <p:txBody>
          <a:bodyPr wrap="none" rtlCol="0">
            <a:spAutoFit/>
          </a:bodyPr>
          <a:lstStyle/>
          <a:p>
            <a:r>
              <a:rPr kumimoji="1" lang="ja-JP" altLang="en-US"/>
              <a:t>なぜ</a:t>
            </a:r>
            <a:r>
              <a:rPr lang="ja-JP" altLang="en-US"/>
              <a:t>この</a:t>
            </a:r>
            <a:r>
              <a:rPr kumimoji="1" lang="ja-JP" altLang="en-US"/>
              <a:t>耐戦略性が必要か</a:t>
            </a:r>
            <a:r>
              <a:rPr lang="ja-JP" altLang="en-US"/>
              <a:t>？</a:t>
            </a:r>
            <a:endParaRPr kumimoji="1" lang="ja-JP" altLang="en-US"/>
          </a:p>
        </p:txBody>
      </p:sp>
      <p:sp>
        <p:nvSpPr>
          <p:cNvPr id="18" name="正方形/長方形 17">
            <a:extLst>
              <a:ext uri="{FF2B5EF4-FFF2-40B4-BE49-F238E27FC236}">
                <a16:creationId xmlns:a16="http://schemas.microsoft.com/office/drawing/2014/main" id="{DA5ECA53-45A4-E646-94AE-57F10CE8A43B}"/>
              </a:ext>
            </a:extLst>
          </p:cNvPr>
          <p:cNvSpPr/>
          <p:nvPr/>
        </p:nvSpPr>
        <p:spPr>
          <a:xfrm>
            <a:off x="2974427" y="5421170"/>
            <a:ext cx="641131" cy="29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a:extLst>
              <a:ext uri="{FF2B5EF4-FFF2-40B4-BE49-F238E27FC236}">
                <a16:creationId xmlns:a16="http://schemas.microsoft.com/office/drawing/2014/main" id="{1DE9FD11-832F-E74A-A944-1B8C480DB6D6}"/>
              </a:ext>
            </a:extLst>
          </p:cNvPr>
          <p:cNvSpPr/>
          <p:nvPr/>
        </p:nvSpPr>
        <p:spPr>
          <a:xfrm>
            <a:off x="3259627" y="5692623"/>
            <a:ext cx="223131" cy="2287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2459898"/>
      </p:ext>
    </p:extLst>
  </p:cSld>
  <p:clrMapOvr>
    <a:masterClrMapping/>
  </p:clrMapOvr>
  <mc:AlternateContent xmlns:mc="http://schemas.openxmlformats.org/markup-compatibility/2006" xmlns:p14="http://schemas.microsoft.com/office/powerpoint/2010/main">
    <mc:Choice Requires="p14">
      <p:transition spd="slow" p14:dur="2000" advTm="47685"/>
    </mc:Choice>
    <mc:Fallback xmlns="">
      <p:transition spd="slow" advTm="476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5F927F9-3C99-1E48-AFF3-EB1406D58199}"/>
              </a:ext>
            </a:extLst>
          </p:cNvPr>
          <p:cNvSpPr>
            <a:spLocks noGrp="1"/>
          </p:cNvSpPr>
          <p:nvPr>
            <p:ph type="ftr" sz="quarter" idx="14"/>
          </p:nvPr>
        </p:nvSpPr>
        <p:spPr/>
        <p:txBody>
          <a:bodyPr/>
          <a:lstStyle/>
          <a:p>
            <a:endParaRPr lang="ja-JP" altLang="en-US" dirty="0">
              <a:solidFill>
                <a:srgbClr val="323232"/>
              </a:solidFill>
            </a:endParaRPr>
          </a:p>
        </p:txBody>
      </p:sp>
      <p:sp>
        <p:nvSpPr>
          <p:cNvPr id="6" name="スライド番号プレースホルダー 5">
            <a:extLst>
              <a:ext uri="{FF2B5EF4-FFF2-40B4-BE49-F238E27FC236}">
                <a16:creationId xmlns:a16="http://schemas.microsoft.com/office/drawing/2014/main" id="{71D2F7CA-AAF7-C94B-BD0B-AEB88685F4E0}"/>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9</a:t>
            </a:fld>
            <a:endParaRPr lang="ja-JP" altLang="en-US">
              <a:solidFill>
                <a:srgbClr val="505050"/>
              </a:solidFill>
            </a:endParaRPr>
          </a:p>
        </p:txBody>
      </p:sp>
      <p:sp>
        <p:nvSpPr>
          <p:cNvPr id="7" name="テキスト プレースホルダー 6">
            <a:extLst>
              <a:ext uri="{FF2B5EF4-FFF2-40B4-BE49-F238E27FC236}">
                <a16:creationId xmlns:a16="http://schemas.microsoft.com/office/drawing/2014/main" id="{8CDEABED-6768-034A-9A89-88DEB0B0EE45}"/>
              </a:ext>
            </a:extLst>
          </p:cNvPr>
          <p:cNvSpPr>
            <a:spLocks noGrp="1"/>
          </p:cNvSpPr>
          <p:nvPr>
            <p:ph type="body" sz="quarter" idx="13"/>
          </p:nvPr>
        </p:nvSpPr>
        <p:spPr>
          <a:xfrm>
            <a:off x="628650" y="1347350"/>
            <a:ext cx="8336674" cy="4241256"/>
          </a:xfrm>
        </p:spPr>
        <p:txBody>
          <a:bodyPr>
            <a:normAutofit/>
          </a:bodyPr>
          <a:lstStyle/>
          <a:p>
            <a:pPr>
              <a:lnSpc>
                <a:spcPct val="100000"/>
              </a:lnSpc>
            </a:pPr>
            <a:r>
              <a:rPr lang="ja-JP" altLang="en-US" sz="2200"/>
              <a:t>オークション主催者は，ある目的をオークションを通して</a:t>
            </a:r>
            <a:endParaRPr lang="en-US" altLang="ja-JP" sz="2200" dirty="0"/>
          </a:p>
          <a:p>
            <a:pPr marL="0" indent="0">
              <a:lnSpc>
                <a:spcPct val="100000"/>
              </a:lnSpc>
              <a:buNone/>
            </a:pPr>
            <a:r>
              <a:rPr lang="en-US" altLang="ja-JP" sz="2200" dirty="0"/>
              <a:t>    </a:t>
            </a:r>
            <a:r>
              <a:rPr lang="ja-JP" altLang="en-US" sz="2200"/>
              <a:t>達成したい</a:t>
            </a:r>
            <a:endParaRPr lang="en-US" altLang="ja-JP" sz="2200" dirty="0"/>
          </a:p>
          <a:p>
            <a:pPr lvl="1"/>
            <a:r>
              <a:rPr lang="ja-JP" altLang="en-US"/>
              <a:t>本研究の目的：総利益最大化</a:t>
            </a:r>
            <a:endParaRPr lang="en-US" altLang="ja-JP" dirty="0"/>
          </a:p>
          <a:p>
            <a:pPr>
              <a:lnSpc>
                <a:spcPct val="100000"/>
              </a:lnSpc>
            </a:pPr>
            <a:r>
              <a:rPr lang="ja-JP" altLang="en-US" sz="2200"/>
              <a:t>しかし，オークション主催者は参加者の真の評価値については</a:t>
            </a:r>
            <a:endParaRPr lang="en-US" altLang="ja-JP" sz="2200" dirty="0"/>
          </a:p>
          <a:p>
            <a:pPr marL="0" indent="0">
              <a:lnSpc>
                <a:spcPct val="100000"/>
              </a:lnSpc>
              <a:buNone/>
            </a:pPr>
            <a:r>
              <a:rPr lang="en-US" altLang="ja-JP" sz="2200" dirty="0"/>
              <a:t>   </a:t>
            </a:r>
            <a:r>
              <a:rPr lang="ja-JP" altLang="en-US" sz="2200"/>
              <a:t>知らない（情報不完備ゲーム）</a:t>
            </a:r>
            <a:endParaRPr lang="en-US" altLang="ja-JP" sz="1800" dirty="0"/>
          </a:p>
          <a:p>
            <a:pPr>
              <a:lnSpc>
                <a:spcPct val="100000"/>
              </a:lnSpc>
            </a:pPr>
            <a:r>
              <a:rPr lang="ja-JP" altLang="en-US" sz="2200"/>
              <a:t>そこで，</a:t>
            </a:r>
            <a:r>
              <a:rPr lang="ja-JP" altLang="en-US" sz="2200" u="sng">
                <a:uFill>
                  <a:solidFill>
                    <a:schemeClr val="accent2"/>
                  </a:solidFill>
                </a:uFill>
              </a:rPr>
              <a:t>真の評価値を申告させるようなオークション</a:t>
            </a:r>
            <a:r>
              <a:rPr lang="ja-JP" altLang="en-US" sz="2200"/>
              <a:t>を設計する必要である</a:t>
            </a:r>
            <a:endParaRPr lang="en-US" altLang="ja-JP" dirty="0"/>
          </a:p>
          <a:p>
            <a:pPr lvl="1"/>
            <a:r>
              <a:rPr lang="ja-JP" altLang="en-US"/>
              <a:t>そのようなオークションを耐戦略性のあるオークションという</a:t>
            </a:r>
            <a:endParaRPr lang="en-US" altLang="ja-JP" sz="2200" dirty="0"/>
          </a:p>
          <a:p>
            <a:endParaRPr kumimoji="1" lang="ja-JP" altLang="en-US" sz="2200"/>
          </a:p>
        </p:txBody>
      </p:sp>
      <p:sp>
        <p:nvSpPr>
          <p:cNvPr id="4" name="タイトル 3">
            <a:extLst>
              <a:ext uri="{FF2B5EF4-FFF2-40B4-BE49-F238E27FC236}">
                <a16:creationId xmlns:a16="http://schemas.microsoft.com/office/drawing/2014/main" id="{8D7AEB8C-4465-3E44-B83E-CF21D62A11E0}"/>
              </a:ext>
            </a:extLst>
          </p:cNvPr>
          <p:cNvSpPr>
            <a:spLocks noGrp="1"/>
          </p:cNvSpPr>
          <p:nvPr>
            <p:ph type="title"/>
          </p:nvPr>
        </p:nvSpPr>
        <p:spPr/>
        <p:txBody>
          <a:bodyPr/>
          <a:lstStyle/>
          <a:p>
            <a:r>
              <a:rPr kumimoji="1" lang="ja-JP" altLang="en-US"/>
              <a:t>耐戦略性を満たす必要性</a:t>
            </a:r>
          </a:p>
        </p:txBody>
      </p:sp>
      <p:sp>
        <p:nvSpPr>
          <p:cNvPr id="10" name="テキスト ボックス 9">
            <a:extLst>
              <a:ext uri="{FF2B5EF4-FFF2-40B4-BE49-F238E27FC236}">
                <a16:creationId xmlns:a16="http://schemas.microsoft.com/office/drawing/2014/main" id="{C36B78ED-0486-E34B-BE62-A67AE3B62A8A}"/>
              </a:ext>
            </a:extLst>
          </p:cNvPr>
          <p:cNvSpPr txBox="1"/>
          <p:nvPr/>
        </p:nvSpPr>
        <p:spPr>
          <a:xfrm>
            <a:off x="797213" y="4482572"/>
            <a:ext cx="7622600" cy="1015663"/>
          </a:xfrm>
          <a:prstGeom prst="rect">
            <a:avLst/>
          </a:prstGeom>
          <a:noFill/>
          <a:ln w="19050">
            <a:solidFill>
              <a:schemeClr val="accent2"/>
            </a:solidFill>
          </a:ln>
        </p:spPr>
        <p:txBody>
          <a:bodyPr wrap="none" rtlCol="0">
            <a:spAutoFit/>
          </a:bodyPr>
          <a:lstStyle/>
          <a:p>
            <a:pPr algn="ctr"/>
            <a:r>
              <a:rPr lang="ja-JP" altLang="en-US" sz="2000"/>
              <a:t>本研究の対象である</a:t>
            </a:r>
            <a:r>
              <a:rPr kumimoji="1" lang="ja-JP" altLang="en-US" sz="2000"/>
              <a:t>クラウドソースドマニュファクチャリングは</a:t>
            </a:r>
            <a:br>
              <a:rPr kumimoji="1" lang="en-US" altLang="ja-JP" sz="2000" dirty="0"/>
            </a:br>
            <a:r>
              <a:rPr kumimoji="1" lang="ja-JP" altLang="en-US" sz="2000"/>
              <a:t>独立した企業の集まりであり，</a:t>
            </a:r>
            <a:endParaRPr kumimoji="1" lang="en-US" altLang="ja-JP" sz="2000" dirty="0"/>
          </a:p>
          <a:p>
            <a:pPr algn="ctr"/>
            <a:r>
              <a:rPr kumimoji="1" lang="ja-JP" altLang="en-US" sz="2000"/>
              <a:t>オークション主催者は参加者の評価値</a:t>
            </a:r>
            <a:r>
              <a:rPr kumimoji="1" lang="en-US" altLang="ja-JP" sz="2000" dirty="0"/>
              <a:t>(</a:t>
            </a:r>
            <a:r>
              <a:rPr kumimoji="1" lang="ja-JP" altLang="en-US" sz="2000"/>
              <a:t>コスト・予算</a:t>
            </a:r>
            <a:r>
              <a:rPr kumimoji="1" lang="en-US" altLang="ja-JP" sz="2000" dirty="0"/>
              <a:t>)</a:t>
            </a:r>
            <a:r>
              <a:rPr kumimoji="1" lang="ja-JP" altLang="en-US" sz="2000"/>
              <a:t>を知らない</a:t>
            </a:r>
          </a:p>
        </p:txBody>
      </p:sp>
      <p:sp>
        <p:nvSpPr>
          <p:cNvPr id="8" name="下矢印 7">
            <a:extLst>
              <a:ext uri="{FF2B5EF4-FFF2-40B4-BE49-F238E27FC236}">
                <a16:creationId xmlns:a16="http://schemas.microsoft.com/office/drawing/2014/main" id="{3137811A-AB6F-E64A-A949-6A742C10E572}"/>
              </a:ext>
            </a:extLst>
          </p:cNvPr>
          <p:cNvSpPr/>
          <p:nvPr/>
        </p:nvSpPr>
        <p:spPr>
          <a:xfrm>
            <a:off x="4427560" y="5561295"/>
            <a:ext cx="361902" cy="32585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0E407-BD13-DF43-A07E-107BD631F431}"/>
              </a:ext>
            </a:extLst>
          </p:cNvPr>
          <p:cNvSpPr txBox="1"/>
          <p:nvPr/>
        </p:nvSpPr>
        <p:spPr>
          <a:xfrm>
            <a:off x="2812543" y="5950208"/>
            <a:ext cx="3518913" cy="400110"/>
          </a:xfrm>
          <a:prstGeom prst="rect">
            <a:avLst/>
          </a:prstGeom>
          <a:noFill/>
          <a:ln w="19050">
            <a:solidFill>
              <a:schemeClr val="accent2"/>
            </a:solidFill>
          </a:ln>
        </p:spPr>
        <p:txBody>
          <a:bodyPr wrap="none" rtlCol="0">
            <a:spAutoFit/>
          </a:bodyPr>
          <a:lstStyle/>
          <a:p>
            <a:pPr algn="ctr"/>
            <a:r>
              <a:rPr lang="ja-JP" altLang="en-US" sz="2000"/>
              <a:t>耐戦略性の考慮が必要である</a:t>
            </a:r>
            <a:endParaRPr kumimoji="1" lang="ja-JP" altLang="en-US" sz="2000"/>
          </a:p>
        </p:txBody>
      </p:sp>
    </p:spTree>
    <p:extLst>
      <p:ext uri="{BB962C8B-B14F-4D97-AF65-F5344CB8AC3E}">
        <p14:creationId xmlns:p14="http://schemas.microsoft.com/office/powerpoint/2010/main" val="1162032632"/>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2400"/>
  <p:tag name="ORIGINALHEIGHT" val="4415"/>
  <p:tag name="ORIGINALWIDTH" val="6285"/>
  <p:tag name="LATEXADDIN" val="\documentclass{jsarticle}&#10;\usepackage{amsmath}&#10;\usepackage[deluxe]{otf}&#10;\usepackage[sourcehan]{pxchfon}&#10;\usepackage{bm}&#10;\pagestyle{empty}&#10;\begin{document}&#10;\begin{flalign*}&#10;   % 目的関数&#10;  {\rm max} \quad &amp;V(\bm{I},\bm{J})=\sum_{j\in \bm{J}}\sum_{b_{j,n}\in\bm{B_{j}}}v_{j,n} \times y_{j,n} &amp;\\&#10;&amp; \qquad \qquad \qquad - \sum_{i\in\bm{I}}\sum_{r\in\bm{R}}\sum_{j\in\bm{J}}\sum_{b_{j,n}\in\bm{B_{j}}}c_{i,r} \times x_{i,r,j,n} \\ &#10;  % 提供側の容量制約&#10;  {\rm s.t.} \quad &amp;\sum_{j\in \bm{J}}\sum_{b_{j,n}\in\bm{B_{j}}}x_{i,r,j,n} \leq TP_{i,r} \quad (\forall i, \forall r) \\&#10;  &amp;\begin{cases}&#10;    x_{i,r,j,n} = 0 \quad &amp;({\rm if} \ y_{j,n}=0) \\&#10;    \sum_{j \in \bm{J}}\sum_{b_{j,n} \in \bm{B_{j}}} x_{i,r,j,n} = TR_{j,n,r}&#10;    \quad  &amp;({\rm if} \ y_{j,n}=1) &#10;  \end{cases}&#10;  \\&#10;  % 要求企業jの入札のうち勝者となる入札は高々１つとする制約&#10;  &amp;\sum_{b_{j,n} \in \bm{B_{j}}}y_{j,n}  \leq 1 \quad (\forall j) \\&#10;  &amp;x_{i,r,j,n}\in \bm{Z}\quad (\forall i,\forall r\forall j,\forall n ) \\&#10;  &amp;y_{j,n} \in {0,1}   \quad (\forall j,\forall n ) &#10;\end{flalign*}&#10;&#10;\end{document}"/>
  <p:tag name="IGUANATEXSIZE" val="16"/>
  <p:tag name="IGUANATEXCURSOR" val="249"/>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612"/>
  <p:tag name="ORIGINALWIDTH" val="2952"/>
  <p:tag name="LATEXADDIN" val="\documentclass{jsarticle}&#10;\usepackage{amsmath}&#10;\usepackage[deluxe]{otf}&#10;\usepackage[sourcehan]{pxchfon}&#10;\pagestyle{empty}&#10;\begin{document}&#10;\begin{align*}&#10; P(I,J,Q): \\&#10;  {\rm max} \quad &amp;V(I,J) = \sum_{i \in I, b \in B}f_{i}^{b}x_{i} - \sum_{j \in J}g_{j}y_{j} \\&#10;  {\rm s.t.} \quad &amp;\sum q_{b}^{c}x_{i}^{b} + Q^{c}= \sum_{j \in J, c_{j} = c}y_{j} \ for \ each \ c \in C,\\&#10;                  &amp;\sum_{b \in B} x_{i}^{b} \leq 1 \ for \ each \ i \in I \\&#10;                  &amp;x_{i}^{b} \in \{0,1\} \ for \ each \ i \in I, b \in B \\&#10;                  &amp;y_{j} \in \{0, 1, \dots ,  q_{j}\} \ for \ each \ j \in J&#10;\end{align*}&#10;\end{document}"/>
  <p:tag name="IGUANATEXSIZE" val="16"/>
  <p:tag name="IGUANATEXCURSOR" val="603"/>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87"/>
  <p:tag name="ORIGINALWIDTH" val="2511"/>
  <p:tag name="LATEXADDIN" val="\documentclass{jsarticle}&#10;\usepackage{amsmath}&#10;\usepackage[deluxe]{otf}&#10;\usepackage[sourcehan]{pxchfon}&#10;\pagestyle{empty}&#10;\begin{document}&#10;\begin{align*}&#10;  P(\widetilde{I},J): \\&#10;  {\rm max} \quad &amp;\widetilde{V}(\widetilde{I},J) = \sum_{i \in \widetilde{I}, b \in B}f_{i}^{b}x_{i} - \sum_{j \in J}g_{j}y_{j} \\&#10;  {\rm s.t.} \quad &amp;\sum q_{b}^{c}x_{i}^{b}= \sum_{j \in J, c_{j} = c}y_{j} \ for \ each \ c \in C,\\&#10;                  &amp;\sum_{b \in B} x_{i}^{b} \leq 1 \ for \ each \ i \in \widetilde{I} \\&#10;                  &amp;x_{i}^{b} \in \{0,1\} \ for \ each \ i \in I, b \in B \\&#10;                  &amp;x_{i}^{b} = 0 \ for \ each \ i \in \widetilde{I}, b \in B ,b \neq b_{i}\\&#10;                  &amp;y_{j} \in \{0, 1, \dots ,  q_{j}\} \ for \ each \ j \in J&#10;\end{align*}&#10;\end{document}"/>
  <p:tag name="IGUANATEXSIZE" val="16"/>
  <p:tag name="IGUANATEXCURSOR" val="74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748"/>
  <p:tag name="ORIGINALWIDTH" val="3536"/>
  <p:tag name="LATEXADDIN" val="\documentclass{jsarticle}&#10;\usepackage{amsmath}&#10;\usepackage[deluxe]{otf}&#10;\usepackage[sourcehan]{pxchfon}&#10;\pagestyle{empty}&#10;\begin{document}&#10;\begin{flalign*}&#10;  % 目的関数&#10;  {\rm min} \quad &amp;\sum_{j=1}^{J} \alpha (1 - \sum_{n=1}^{N}y_{j,n}) + \sum_{i=1}^{I}\sum_{r=1}^{R}\sum_{j=1}^{J}\sum_{n=1}^{N}p_{i,r}\times TR_{j,n,r}\times x_{i,r,j,n} \\ &#10;  % 提供側の容量制約&#10;  {\rm s.t.} \quad &amp;\sum_{j=1}^{J}\sum_{n=1}^{N}TR_{j,n,r}  \times x_{i,r,j,n} \leq TP_{i,r} \quad (\forall i, \forall r) \\&#10;  &amp;\begin{cases}&#10;    x_{i,r,j,n} = 0 \quad &amp;({\rm if} \ y_{j,n}=0) \\&#10;    \sum_{i=1}^{I}\sum_{n=1}^{N} TR_{j,n,r} \times x_{i,r,j,n} = TR_{j,n,r}&#10;    \quad  &amp;({\rm if} \ y_{j,n}=1) &#10;  \end{cases}&#10;  \\&#10;  % 要求企業jの入札のうち勝者となる入札は高々１つとする制約&#10;  &amp;\sum_{n=1}^{N}x_{i,r,j,n} \leq 1 \quad (\forall i, \forall r, \forall j) \\ &#10;  % 要求企業jの入札のうち勝者となる入札は高々１つとする制約&#10;  &amp;\sum_{n=1}^{N}y_{j,n}  \leq 1 \quad (\forall j) \\&#10;  % 要求企業jの予算制約&#10;  &amp;\sum_{i=1}^{I}\sum_{n=1}^{N}\sum_{r=1}^{R}PAY_{i,r,j,n} \leq v_{j,n} \quad (\forall j, \forall n) \\&#10;  % 決定変数&#10;  &amp;x_{i,r,j,n},y_{j,n} \in {0,1}&#10;\end{flalign*}&#10;\end{document}"/>
  <p:tag name="IGUANATEXSIZE" val="16"/>
  <p:tag name="IGUANATEXCURSOR" val="67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39"/>
  <p:tag name="ORIGINALWIDTH" val="5448"/>
  <p:tag name="LATEXADDIN" val="\documentclass{jsarticle}&#10;\usepackage{amsmath}&#10;\usepackage[deluxe]{otf}&#10;\usepackage[sourcehan]{pxchfon}&#10;\pagestyle{empty}&#10;\begin{document}&#10;\begin{align*}&#10; \alpha : &amp;\textgt{ペナルティ係数} \\&#10;  PAY_{i,r,j,n}: &amp;\textgt{企業$i$と企業$j$が入札$n$においてリソース$r$を取引する価格} \\&#10;  x_{i,r,j,n}:   &amp;\textgt{企業$i$と企業$j$が要求$n$においてリソース$r$を取引するとき1，しないとき0となる決定変数} \\ &#10;  y_{j,n}:       &amp;\textgt{企業$j$の要求$n$が選ばれるとき1，選ばれないとき0となる決定変数} &#10;\end{align*}&#10;&#10;\end{document}"/>
  <p:tag name="IGUANATEXSIZE" val="20"/>
  <p:tag name="IGUANATEXCURSOR" val="36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9"/>
  <p:tag name="ORIGINALWIDTH" val="3536"/>
  <p:tag name="LATEXADDIN" val="\documentclass{jsarticle}&#10;\usepackage{amsmath}&#10;\usepackage[deluxe]{otf}&#10;\usepackage[sourcehan]{pxchfon}&#10;\pagestyle{empty}&#10;\begin{document}&#10;\begin{align*}&#10;  {\rm min} \quad &amp;\sum_{j=1}^{J} \alpha (1 - \sum_{n=1}^{N}y_{j,n}) + \sum_{i=1}^{I}\sum_{r=1}^{R}\sum_{j=1}^{J}\sum_{n=1}^{N}p_{i,r}\times TR_{j,n,r}\times x_{i,r,j,n}&#10;\end{align*}&#10;\end{document}"/>
  <p:tag name="IGUANATEXSIZE" val="20"/>
  <p:tag name="IGUANATEXCURSOR" val="30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426"/>
  <p:tag name="LATEXADDIN" val="\documentclass{jsarticle}&#10;\usepackage{amsmath}&#10;\usepackage[deluxe]{otf}&#10;\usepackage[sourcehan]{pxchfon}&#10;\pagestyle{empty}&#10;\begin{document}&#10;\begin{align*}&#10;  PAY_{i,r,j,n} = p_{i,r} \times TR_{j,n,r} &#10;\end{align*}&#10;\end{document}"/>
  <p:tag name="IGUANATEXSIZE" val="16"/>
  <p:tag name="IGUANATEXCURSOR" val="198"/>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748"/>
  <p:tag name="ORIGINALWIDTH" val="3492"/>
  <p:tag name="LATEXADDIN" val="\documentclass{jsarticle}&#10;\usepackage{amsmath}&#10;\usepackage[deluxe]{otf}&#10;\usepackage[sourcehan]{pxchfon}&#10;\pagestyle{empty}&#10;\begin{document}&#10;\begin{flalign*}&#10;  % 目的関数&#10;  {\rm max} \quad &amp;\sum_{j=1}^{J}\sum_{n=1}^{N}v_{j} \times y_{j,n} - \sum_{i=1}^{I}\sum_{r=1}^{R}\sum_{j=1}^{J}\sum_{n=1}^{N}c_{i,r}\times TR_{j,n,r}\times x_{i,r,j,n} \\ &#10;  % 提供側の容量制約&#10;  {\rm s.t.} \quad &amp;\sum_{j=1}^{J}\sum_{n=1}^{N}TR_{j,n,r}  \times x_{i,r,j,n} \leq TP_{i,r} \quad (\forall i, \forall r) \\&#10;  &amp;\begin{cases}&#10;    x_{i,r,j,n} = 0 \quad &amp;({\rm if} \ y_{j,n}=0) \\&#10;    \sum_{i=1}^{I}\sum_{n=1}^{N} TR_{j,n,r} \times x_{i,r,j,n} = TR_{j,n,r}&#10;    \quad  &amp;({\rm if} \ y_{j,n}=1) &#10;  \end{cases}&#10;  \\&#10;  % 要求企業jの入札のうち勝者となる入札は高々１つとする制約&#10;  &amp;\sum_{n=1}^{N}x_{i,r,j,n} \leq 1 \quad (\forall i, \forall r, \forall j) \\ &#10;  % 要求企業jの入札のうち勝者となる入札は高々１つとする制約&#10;  &amp;\sum_{n=1}^{N}y_{j,n}  \leq 1 \quad (\forall j) \\&#10;  % 要求企業jの予算制約&#10;  &amp;\sum_{i=1}^{I}\sum_{n=1}^{N}\sum_{r=1}^{R}PAY_{i,r,j,n} \leq v_{j,n} \quad (\forall j, \forall n) \\&#10;  &amp;x_{i,r,j,n},y_{j,n} \in {0,1} &#10;\end{flalign*}&#10;&#10;\end{document}"/>
  <p:tag name="IGUANATEXSIZE" val="16"/>
  <p:tag name="IGUANATEXCURSOR" val="676"/>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38"/>
  <p:tag name="ORIGINALWIDTH" val="5448"/>
  <p:tag name="LATEXADDIN" val="\documentclass{jsarticle}&#10;\usepackage{amsmath}&#10;\usepackage[deluxe]{otf}&#10;\usepackage[sourcehan]{pxchfon}&#10;\pagestyle{empty}&#10;\begin{document}&#10;\begin{align*}&#10;  PAY_{i,r,j,n}: &amp;\textgt{企業$i$と企業$j$が入札$n$においてリソース$r$を取引する価格} \\&#10;  x_{i,r,j,n}:   &amp;\textgt{企業$i$と企業$j$が入札$n$においてリソース$r$を取引するとき1，しないとき0となる決定変数} \\ &#10;  y_{j,n}:       &amp;\textgt{企業$j$の入札$n$が選ばれるとき1，選ばれないとき0となる決定変数} &#10;\end{align*}&#10;&#10;\end{document}"/>
  <p:tag name="IGUANATEXSIZE" val="20"/>
  <p:tag name="IGUANATEXCURSOR" val="302"/>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2400"/>
  <p:tag name="ORIGINALHEIGHT" val="673"/>
  <p:tag name="ORIGINALWIDTH" val="8468"/>
  <p:tag name="LATEXADDIN" val="\documentclass{jsarticle}&#10;\usepackage{amsmath}&#10;\usepackage[deluxe]{otf}&#10;\usepackage[sourcehan]{pxchfon}&#10;\pagestyle{empty}&#10;\begin{document}&#10;\begin{align*}&#10;  x_{i,r,j,n}:   &amp;\textgt{企業$i$と企業$j$が入札$n$においてリソース$r$を取引する量を表す整数変数} \\ &#10;  y_{j,n}:       &amp;\textgt{企業$j$の入札$n$が選ばれるとき1，選ばれないとき0となる決定変数} &#10;\end{align*}&#10;&#10;\end{document}"/>
  <p:tag name="IGUANATEXSIZE" val="20"/>
  <p:tag name="IGUANATEXCURSOR" val="221"/>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400"/>
  <p:tag name="ORIGINALHEIGHT" val="2402"/>
  <p:tag name="ORIGINALWIDTH" val="10330"/>
  <p:tag name="LATEXADDIN" val="\documentclass{jsarticle}&#10;\usepackage{amsmath}&#10;\usepackage[deluxe]{otf}&#10;\usepackage[sourcehan]{pxchfon}&#10;\usepackage{bm}&#10;\pagestyle{empty}&#10;\begin{document}&#10;\begin{flalign*}&#10;  % 目的関数&#10;  {\rm max} \quad &amp;V(\bm{I},\bm{J} ,\bm{Q})=\sum_{j\in \bm{J}}\sum_{b_{j,n}\in\bm{B_{j}}}v_{j} \times y_{j,n}  - \sum_{i\in\bm{I}}\sum_{r\in\bm{R}}\sum_{j\in\bm{J}}\sum_{b_{j,n}\in\bm{B_{j}}}c_{i,r} \times x_{i,r,j,n} -  \sum_{i\in\bm{I}}\sum_{r\in\bm{R}}c_{i,r} \times q_{i,r}\\ &#10;  % 提供側の容量制約&#10;  {\rm sub.to} \quad &amp;\sum_{j\in \bm{J}}\sum_{b_{j,n}\in\bm{B_{j}}}x_{i,r,j,n}&#10;  +\sum_{i\in\bm{I}}\sum_{r\in\bm{R}} q_{i,r}\leq TP_{i,r} \quad (\forall i, \forall r) \\&#10;  % Qを満たすための制約&#10;  &amp;\sum_{i\in\bm{I}} q_{i,r}=Q_{r} \quad (\forall r)\\&#10;  &amp;q_{i,r} \in \bm{Z} (\forall i,\forall r )&#10;\end{flalign*}&#10;&#10;&#10;\end{document}"/>
  <p:tag name="IGUANATEXSIZE" val="16"/>
  <p:tag name="IGUANATEXCURSOR" val="45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3"/>
  <p:tag name="ORIGINALWIDTH" val="3918"/>
  <p:tag name="LATEXADDIN" val="\documentclass{jsarticle}&#10;\usepackage{amsmath}&#10;\usepackage[deluxe]{otf}&#10;\usepackage[sourcehan]{pxchfon}&#10;\pagestyle{empty}&#10;\begin{document}&#10;\begin{align*}&#10;  q_{i,r}:   &amp;\textgt{企業$i$が仮想的な買い手に対しリソース$r$を提供する量を表す整数変数} &#10;\end{align*}&#10;\end{document}"/>
  <p:tag name="IGUANATEXSIZE" val="20"/>
  <p:tag name="IGUANATEXCURSOR" val="22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2530"/>
  <p:tag name="LATEXADDIN" val="\documentclass{jsarticle}&#10;\usepackage{amsmath}&#10;\usepackage{bm}&#10;\usepackage[deluxe]{otf}&#10;\usepackage[sourcehan]{pxchfon}&#10;\pagestyle{empty}&#10;\begin{document}&#10;\begin{align*}&#10;pay_j=-\{V(\bm{I},\bm{J},\bm{Q}) -v_{j,n}\}+ V(\bm{I},\bm{J}\backslash \{j\},\bm{Q})&#10;\end{align*}&#10;\end{document}"/>
  <p:tag name="IGUANATEXSIZE" val="22"/>
  <p:tag name="IGUANATEXCURSOR" val="178"/>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400"/>
  <p:tag name="ORIGINALHEIGHT" val="1804"/>
  <p:tag name="ORIGINALWIDTH" val="6063"/>
  <p:tag name="LATEXADDIN" val="\documentclass{jsarticle}&#10;\usepackage{amsmath}&#10;\usepackage[deluxe]{otf}&#10;\usepackage[sourcehan]{pxchfon}&#10;\usepackage{bm}&#10;\pagestyle{empty}&#10;\begin{document}&#10;\begin{flalign*}&#10;  % 目的関数&#10;  {\rm max} \quad &amp;V(\bm{I},\bm{\tilde{J}})=\sum_{j\in \bm{\tilde{J}}}\sum_{b_{j,n}\in\bm{B_{j}}}v_{j} \times y_{j,n} \\&#10;&amp; \qquad \qquad \qquad - \sum_{i\in\bm{I}}\sum_{r\in\bm{R}}\sum_{j\in\bm{\tilde{J}}}\sum_{b_{j,n}\in\bm{B_{j}}}c_{i,r} \times x_{i,r,j,n} \\ &#10;\rm{sub.to}&#10;    \quad &amp;y_{j,n}=0 \quad (b_{j,n} \notin \bm{\tilde{B}})&#10;\end{flalign*}&#10;&#10;\end{document}"/>
  <p:tag name="IGUANATEXSIZE" val="16"/>
  <p:tag name="IGUANATEXCURSOR" val="25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400"/>
  <p:tag name="ORIGINALHEIGHT" val="1039"/>
  <p:tag name="ORIGINALWIDTH" val="7310"/>
  <p:tag name="LATEXADDIN" val="\documentclass{jsarticle}&#10;\usepackage{amsmath}&#10;\usepackage[deluxe]{otf}&#10;\usepackage[sourcehan]{pxchfon}&#10;\usepackage {bm}&#10;\pagestyle{empty}&#10;\begin{document}&#10;\begin{align*}&#10;revenue_{i,r}=&amp;c_{i,r}\times \sum_{j \in \tilde{\bm{J}}}\sum_{b_{j,n} \in \bm{B_{j}}}x_{i,r,j,n}+\tilde{\bm{V}}(\bm{I},\tilde{\bm{J}})-V(\bm{I}|TP_{i,r}=0,\bm{\tilde{J}}) \\&#10;&amp;-\{\tilde{\bm{V}}(\bm{I}|c_{i,r}=p_{i,r}(\bm{I},\bm{J},\bm{Q}),\bm{\tilde{J}})-\tilde{V}(\bm{I}|TP_{i,r}=0,\bm{\tilde{J}})\}&#10;\end{align*}&#10;\end{document}"/>
  <p:tag name="IGUANATEXSIZE" val="22"/>
  <p:tag name="IGUANATEXCURSOR" val="483"/>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49"/>
  <p:tag name="ORIGINALWIDTH" val="3142"/>
  <p:tag name="LATEXADDIN" val="\documentclass{jsarticle}&#10;\usepackage{amsmath}&#10;\usepackage[deluxe]{otf}&#10;\usepackage[sourcehan]{pxchfon}&#10;\usepackage{bm}&#10;\pagestyle{empty}&#10;\begin{document}&#10;\begin{flalign*}&#10;  % 目的関数&#10;  {\rm max} \quad &amp;V(\bm{I},\bm{J} ,\bm{Q})=\sum_{j\in \bm{J}}\sum_{b_{j,n}\in\bm{B_{j}}}v_{j} \times y_{j,n} \\&#10; &amp; \qquad \qquad \qquad - \sum_{i\in\bm{I}}\sum_{r\in\bm{R}}\sum_{j\in\bm{J}}\sum_{b_{j,n}\in\bm{B_{j}}}c_{i,r} \times x_{i,r,j,n} \\ &#10;  % 提供側の容量制約&#10;  {\rm s.t.} \quad &amp;\sum_{j\in \bm{J}}\sum_{b_{j,n}\in\bm{B_{j}}}x_{i,r,j,n}&#10;  +\sum_{i\in\bm{I}}\sum_{r\in\bm{R}} q_{i,r}\leq TP_{i,r} \quad (\forall i, \forall r) \\&#10;  &amp;\begin{cases}&#10;    x_{i,r,j,n} = 0 \quad &amp;({\rm if} \ y_{j,n}=0) \\&#10;    \sum_{j \in \bm{J}}\sum_{b_{j,n} \in \bm{B_{j}}} x_{i,r,j,n} = TR_{j,n,r}&#10;    \quad  &amp;({\rm if} \ y_{j,n}=1) &#10;  \end{cases}&#10;  \\&#10;  % Qを満たすための制約&#10;  &amp;\sum_{i\in\bm{I}} q_{i,r}=Q_{r} \quad (\forall r)\\&#10;  % 要求企業jの入札のうち勝者となる入札は高々１つとする制約&#10;  &amp;\sum_{b_{j,n} \in \bm{B_{j}}}y_{j,n}  \leq 1 \quad (\forall j) \\&#10;  &amp;x_{i,r,j,n}\in {0,1} (\forall i,\forall r\forall j,\forall n )\\&#10;  &amp;y_{j,n} \in \bm{Z} (\forall j,\forall n ) \\&#10;  &amp;q_{i,r} \in \bm{Z} (\forall i,\forall r )&#10;\end{flalign*}&#10;&#10;&#10;\end{document}"/>
  <p:tag name="IGUANATEXSIZE" val="16"/>
  <p:tag name="IGUANATEXCURSOR" val="31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612"/>
  <p:tag name="ORIGINALWIDTH" val="2511"/>
  <p:tag name="LATEXADDIN" val="\documentclass{jsarticle}&#10;\usepackage{amsmath}&#10;\usepackage[deluxe]{otf}&#10;\usepackage[sourcehan]{pxchfon}&#10;\pagestyle{empty}&#10;\begin{document}&#10;\begin{align*}&#10;P(I,J): \\&#10;  {\rm max} \quad &amp;V(I,J) = \sum_{i \in I, b \in B}f_{i}^{b}x_{i} - \sum_{j \in J}g_{j}y_{j} \\&#10;  {\rm s.t.} \quad &amp;\sum q_{b}^{c}x_{i}^{b} = \sum_{j \in J, c_{j} = c}y_{j} \ for \ each \ c \in C,\\&#10;  &amp;\sum_{b \in B} x_{i}^{b} \leq 1 \ for \ each \ i \in I \\&#10;  &amp;x_{i}^{b} \in \{0,1\} \ for \ each \ i \in I, b \in B \\&#10;  &amp;y_{j} \in \{0, 1, \dots ,  q_{j}\} \ for \ each \ j \in J&#10;\end{align*}&#10;\end{document}"/>
  <p:tag name="IGUANATEXSIZE" val="16"/>
  <p:tag name="IGUANATEXCURSOR" val="424"/>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heme/theme1.xml><?xml version="1.0" encoding="utf-8"?>
<a:theme xmlns:a="http://schemas.openxmlformats.org/drawingml/2006/main" name="MyTheme">
  <a:themeElements>
    <a:clrScheme name="ユーザー定義 1">
      <a:dk1>
        <a:srgbClr val="323232"/>
      </a:dk1>
      <a:lt1>
        <a:srgbClr val="FFFFFF"/>
      </a:lt1>
      <a:dk2>
        <a:srgbClr val="505050"/>
      </a:dk2>
      <a:lt2>
        <a:srgbClr val="E7E6E6"/>
      </a:lt2>
      <a:accent1>
        <a:srgbClr val="007BA9"/>
      </a:accent1>
      <a:accent2>
        <a:srgbClr val="D34BB6"/>
      </a:accent2>
      <a:accent3>
        <a:srgbClr val="A5A5A5"/>
      </a:accent3>
      <a:accent4>
        <a:srgbClr val="FFC000"/>
      </a:accent4>
      <a:accent5>
        <a:srgbClr val="4472C4"/>
      </a:accent5>
      <a:accent6>
        <a:srgbClr val="70AD47"/>
      </a:accent6>
      <a:hlink>
        <a:srgbClr val="0563C1"/>
      </a:hlink>
      <a:folHlink>
        <a:srgbClr val="954F72"/>
      </a:folHlink>
    </a:clrScheme>
    <a:fontScheme name="源ノ角ゴシック">
      <a:majorFont>
        <a:latin typeface="源ノ角ゴシック JP Medium"/>
        <a:ea typeface="源ノ角ゴシック JP Medium"/>
        <a:cs typeface=""/>
      </a:majorFont>
      <a:minorFont>
        <a:latin typeface="源ノ角ゴシック JP Normal"/>
        <a:ea typeface="源ノ角ゴシック JP Normal"/>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 id="{AF9646F6-3675-B64F-9002-400881370D48}" vid="{176E3358-094B-E247-A0DB-1B926EBE19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39020</TotalTime>
  <Words>4239</Words>
  <Application>Microsoft Macintosh PowerPoint</Application>
  <PresentationFormat>画面に合わせる (4:3)</PresentationFormat>
  <Paragraphs>628</Paragraphs>
  <Slides>47</Slides>
  <Notes>0</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47</vt:i4>
      </vt:variant>
    </vt:vector>
  </HeadingPairs>
  <TitlesOfParts>
    <vt:vector size="57" baseType="lpstr">
      <vt:lpstr>HiraginoSans-W3</vt:lpstr>
      <vt:lpstr>Source Han Sans JP</vt:lpstr>
      <vt:lpstr>Source Han Sans JP Medium</vt:lpstr>
      <vt:lpstr>源ノ角ゴシック JP</vt:lpstr>
      <vt:lpstr>源ノ角ゴシック JP Normal</vt:lpstr>
      <vt:lpstr>游ゴシック</vt:lpstr>
      <vt:lpstr>Arial</vt:lpstr>
      <vt:lpstr>Cambria Math</vt:lpstr>
      <vt:lpstr>Wingdings</vt:lpstr>
      <vt:lpstr>MyTheme</vt:lpstr>
      <vt:lpstr>組合せダブルオークションによる クラウドソースドマニュファクチャリングの実現</vt:lpstr>
      <vt:lpstr>研究背景（1/2）</vt:lpstr>
      <vt:lpstr>研究背景（2/2）</vt:lpstr>
      <vt:lpstr>研究目的</vt:lpstr>
      <vt:lpstr>対象モデル</vt:lpstr>
      <vt:lpstr>対象モデル</vt:lpstr>
      <vt:lpstr>本発表の狙い</vt:lpstr>
      <vt:lpstr>オークションが満たすべき性質 [8]</vt:lpstr>
      <vt:lpstr>耐戦略性を満たす必要性</vt:lpstr>
      <vt:lpstr>ダブルオークションにおける耐戦略性について</vt:lpstr>
      <vt:lpstr>ダブルオークションにおける耐戦略性について</vt:lpstr>
      <vt:lpstr>提案手法のイメージ</vt:lpstr>
      <vt:lpstr>提案手法のイメージ</vt:lpstr>
      <vt:lpstr>提案手法の概要</vt:lpstr>
      <vt:lpstr>提案アルゴリズム</vt:lpstr>
      <vt:lpstr>提案アルゴリズム</vt:lpstr>
      <vt:lpstr>P(I,J)の定式化 (I)</vt:lpstr>
      <vt:lpstr>P(I,J,Q)の定式化 (I)</vt:lpstr>
      <vt:lpstr>支払いの決定(II, III)</vt:lpstr>
      <vt:lpstr>提案アルゴリズム</vt:lpstr>
      <vt:lpstr>P(I,J ̃ )の定式化 (IV)</vt:lpstr>
      <vt:lpstr>売手の収入の決定 (V, VI)</vt:lpstr>
      <vt:lpstr>計算機実験(概要)</vt:lpstr>
      <vt:lpstr>計算機実験（実験条件）</vt:lpstr>
      <vt:lpstr>実験結果(実験1:パレート効率性)</vt:lpstr>
      <vt:lpstr>実験結果(実験1:総利益の減少率)</vt:lpstr>
      <vt:lpstr>実験結果(実験2:耐戦略性について)</vt:lpstr>
      <vt:lpstr>まとめと今後の課題</vt:lpstr>
      <vt:lpstr>支払いの決定(耐戦略性について)</vt:lpstr>
      <vt:lpstr>オークション主催者の利益</vt:lpstr>
      <vt:lpstr>実験結果(実験2:耐戦略性について)</vt:lpstr>
      <vt:lpstr>実験結果(実験2:耐戦略性について 1施行の考察)</vt:lpstr>
      <vt:lpstr>実験結果(実験2:耐戦略性について 1施行の考察)</vt:lpstr>
      <vt:lpstr>実験結果(実験2:耐戦略性について)</vt:lpstr>
      <vt:lpstr>耐戦略性を満たす必要性</vt:lpstr>
      <vt:lpstr>P(I,J,Q)の定式化 (I)</vt:lpstr>
      <vt:lpstr>オークションについて[7]</vt:lpstr>
      <vt:lpstr>PowerPoint プレゼンテーション</vt:lpstr>
      <vt:lpstr>PowerPoint プレゼンテーション</vt:lpstr>
      <vt:lpstr>対象モデル</vt:lpstr>
      <vt:lpstr>シングルオークションに基づく手法 (勝者決定問題)</vt:lpstr>
      <vt:lpstr>シングルオークションに基づく手法 (目的関数)</vt:lpstr>
      <vt:lpstr>シングルオークションに基づく手法 (取引価格)</vt:lpstr>
      <vt:lpstr>ダブルオークションに基づく手法 (勝者決定問題)</vt:lpstr>
      <vt:lpstr>計算機実験（概要）</vt:lpstr>
      <vt:lpstr>計算機実験（実験条件）</vt:lpstr>
      <vt:lpstr>実験結果（稼働率）</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クラウドソースドマニュファクチャリング 環境下における オークションに基づくリソース配分手法の提案</dc:title>
  <dc:creator>原田 佳明</dc:creator>
  <cp:lastModifiedBy>原田 佳明</cp:lastModifiedBy>
  <cp:revision>619</cp:revision>
  <cp:lastPrinted>2019-08-28T03:14:14Z</cp:lastPrinted>
  <dcterms:created xsi:type="dcterms:W3CDTF">2019-06-17T01:59:44Z</dcterms:created>
  <dcterms:modified xsi:type="dcterms:W3CDTF">2019-09-09T04:15:11Z</dcterms:modified>
</cp:coreProperties>
</file>